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6"/>
  </p:notesMasterIdLst>
  <p:handoutMasterIdLst>
    <p:handoutMasterId r:id="rId27"/>
  </p:handoutMasterIdLst>
  <p:sldIdLst>
    <p:sldId id="1181" r:id="rId2"/>
    <p:sldId id="1295" r:id="rId3"/>
    <p:sldId id="1304" r:id="rId4"/>
    <p:sldId id="1302" r:id="rId5"/>
    <p:sldId id="1305" r:id="rId6"/>
    <p:sldId id="1324" r:id="rId7"/>
    <p:sldId id="1325" r:id="rId8"/>
    <p:sldId id="1326" r:id="rId9"/>
    <p:sldId id="1327" r:id="rId10"/>
    <p:sldId id="1300" r:id="rId11"/>
    <p:sldId id="1299" r:id="rId12"/>
    <p:sldId id="1308" r:id="rId13"/>
    <p:sldId id="1309" r:id="rId14"/>
    <p:sldId id="1310" r:id="rId15"/>
    <p:sldId id="1311" r:id="rId16"/>
    <p:sldId id="1303" r:id="rId17"/>
    <p:sldId id="1316" r:id="rId18"/>
    <p:sldId id="1315" r:id="rId19"/>
    <p:sldId id="1317" r:id="rId20"/>
    <p:sldId id="1320" r:id="rId21"/>
    <p:sldId id="1340" r:id="rId22"/>
    <p:sldId id="1321" r:id="rId23"/>
    <p:sldId id="1322" r:id="rId24"/>
    <p:sldId id="132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30" autoAdjust="0"/>
    <p:restoredTop sz="96519" autoAdjust="0"/>
  </p:normalViewPr>
  <p:slideViewPr>
    <p:cSldViewPr snapToGrid="0">
      <p:cViewPr>
        <p:scale>
          <a:sx n="100" d="100"/>
          <a:sy n="100" d="100"/>
        </p:scale>
        <p:origin x="-456" y="-576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80" y="1"/>
            <a:ext cx="3005120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76"/>
            <a:ext cx="3005121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9B22CF32-A1D0-4532-A169-CD8E4612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73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76"/>
            <a:ext cx="3005121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399F7159-3BAA-4F4E-A7E9-6008000D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68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39C31-CA5F-4C6C-B5F6-43859F0C1DF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9"/>
          <p:cNvSpPr txBox="1">
            <a:spLocks noGrp="1" noChangeArrowheads="1"/>
          </p:cNvSpPr>
          <p:nvPr/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60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C145910B-C9A6-4A1C-BB48-662BEA1C476F}" type="slidenum">
              <a:rPr lang="en-US" sz="1300">
                <a:latin typeface="Tahoma" pitchFamily="34" charset="0"/>
              </a:rPr>
              <a:pPr algn="r" defTabSz="91560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15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 txBox="1">
            <a:spLocks noGrp="1" noChangeArrowheads="1"/>
          </p:cNvSpPr>
          <p:nvPr/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60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E384BEF7-27B1-43F0-B79B-9DC6260F65B5}" type="slidenum">
              <a:rPr lang="en-US" sz="1300">
                <a:latin typeface="Tahoma" pitchFamily="34" charset="0"/>
              </a:rPr>
              <a:pPr algn="r" defTabSz="91560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9"/>
          <p:cNvSpPr txBox="1">
            <a:spLocks noGrp="1" noChangeArrowheads="1"/>
          </p:cNvSpPr>
          <p:nvPr/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60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E155A669-EEAF-4888-AAF4-26D9E5727127}" type="slidenum">
              <a:rPr lang="en-US" sz="1300">
                <a:latin typeface="Tahoma" pitchFamily="34" charset="0"/>
              </a:rPr>
              <a:pPr algn="r" defTabSz="91560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3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9"/>
          <p:cNvSpPr txBox="1">
            <a:spLocks noGrp="1" noChangeArrowheads="1"/>
          </p:cNvSpPr>
          <p:nvPr/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60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8C1AC87B-240A-4856-90A7-2AD835FFA072}" type="slidenum">
              <a:rPr lang="en-US" sz="1300">
                <a:latin typeface="Tahoma" pitchFamily="34" charset="0"/>
              </a:rPr>
              <a:pPr algn="r" defTabSz="91560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7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9"/>
          <p:cNvSpPr txBox="1">
            <a:spLocks noGrp="1" noChangeArrowheads="1"/>
          </p:cNvSpPr>
          <p:nvPr/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60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4C491833-F532-4464-A246-D18D98EED4FB}" type="slidenum">
              <a:rPr lang="en-US" sz="1300">
                <a:latin typeface="Tahoma" pitchFamily="34" charset="0"/>
              </a:rPr>
              <a:pPr algn="r" defTabSz="91560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8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9"/>
          <p:cNvSpPr txBox="1">
            <a:spLocks noGrp="1" noChangeArrowheads="1"/>
          </p:cNvSpPr>
          <p:nvPr/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60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765D1E2F-9273-496C-8BA3-87F37B53F148}" type="slidenum">
              <a:rPr lang="en-US" sz="1300">
                <a:latin typeface="Tahoma" pitchFamily="34" charset="0"/>
              </a:rPr>
              <a:pPr algn="r" defTabSz="91560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11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9"/>
          <p:cNvSpPr txBox="1">
            <a:spLocks noGrp="1" noChangeArrowheads="1"/>
          </p:cNvSpPr>
          <p:nvPr/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60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0C3AE4F5-DF76-4F3C-BE7C-64CB5905B252}" type="slidenum">
              <a:rPr lang="en-US" sz="1300">
                <a:latin typeface="Tahoma" pitchFamily="34" charset="0"/>
              </a:rPr>
              <a:pPr algn="r" defTabSz="91560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12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9"/>
          <p:cNvSpPr txBox="1">
            <a:spLocks noGrp="1" noChangeArrowheads="1"/>
          </p:cNvSpPr>
          <p:nvPr/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60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954634F2-FA90-4B9D-840A-B71E184399A2}" type="slidenum">
              <a:rPr lang="en-US" sz="1300">
                <a:latin typeface="Tahoma" pitchFamily="34" charset="0"/>
              </a:rPr>
              <a:pPr algn="r" defTabSz="91560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13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9"/>
          <p:cNvSpPr txBox="1">
            <a:spLocks noGrp="1" noChangeArrowheads="1"/>
          </p:cNvSpPr>
          <p:nvPr/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60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3A09A08D-A341-4A1C-8640-E5634E152E3F}" type="slidenum">
              <a:rPr lang="en-US" sz="1300">
                <a:latin typeface="Tahoma" pitchFamily="34" charset="0"/>
              </a:rPr>
              <a:pPr algn="r" defTabSz="91560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14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L24-</a:t>
            </a:r>
            <a:fld id="{2DBA8F0E-D6DA-4224-82EA-C9BF982C3C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L24-</a:t>
            </a:r>
            <a:fld id="{2CAF3D3C-D987-4E35-9C45-424A524157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L24-</a:t>
            </a:r>
            <a:fld id="{7D3E83D8-6A0E-4416-8509-48224F3DA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799" y="6400800"/>
            <a:ext cx="304074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72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471" y="1635578"/>
            <a:ext cx="7321880" cy="139065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Caches and in-order pipelines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599" y="3309938"/>
            <a:ext cx="7210425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Arvind (with </a:t>
            </a:r>
            <a:r>
              <a:rPr lang="en-US" sz="2400" dirty="0" err="1" smtClean="0"/>
              <a:t>Asif</a:t>
            </a:r>
            <a:r>
              <a:rPr lang="en-US" sz="2400" smtClean="0"/>
              <a:t> Khan)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Computer Science &amp; Artificial Intelligence Lab</a:t>
            </a:r>
          </a:p>
          <a:p>
            <a:pPr eaLnBrk="1" hangingPunct="1"/>
            <a:r>
              <a:rPr lang="en-US" sz="2400" dirty="0" smtClean="0"/>
              <a:t>Massachusetts Institute of Technology</a:t>
            </a:r>
          </a:p>
          <a:p>
            <a:pPr eaLnBrk="1" hangingPunct="1">
              <a:buFont typeface="Wingdings" pitchFamily="-96" charset="2"/>
              <a:buNone/>
            </a:pPr>
            <a:endParaRPr lang="en-US" sz="2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2DBA8F0E-D6DA-4224-82EA-C9BF982C3C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Interface</a:t>
            </a:r>
          </a:p>
        </p:txBody>
      </p:sp>
      <p:sp>
        <p:nvSpPr>
          <p:cNvPr id="27650" name="TextBox 6"/>
          <p:cNvSpPr txBox="1">
            <a:spLocks noChangeArrowheads="1"/>
          </p:cNvSpPr>
          <p:nvPr/>
        </p:nvSpPr>
        <p:spPr bwMode="auto">
          <a:xfrm>
            <a:off x="1489075" y="4052888"/>
            <a:ext cx="58785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>
                <a:latin typeface="Courier New" pitchFamily="49" charset="0"/>
                <a:cs typeface="Courier New" pitchFamily="49" charset="0"/>
              </a:rPr>
              <a:t> Cache;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    method Action </a:t>
            </a:r>
            <a:r>
              <a:rPr lang="en-US">
                <a:latin typeface="Courier New" pitchFamily="49" charset="0"/>
                <a:cs typeface="Courier New" pitchFamily="49" charset="0"/>
              </a:rPr>
              <a:t>req(MemReq r);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    method </a:t>
            </a:r>
            <a:r>
              <a:rPr lang="en-US">
                <a:latin typeface="Courier New" pitchFamily="49" charset="0"/>
                <a:cs typeface="Courier New" pitchFamily="49" charset="0"/>
              </a:rPr>
              <a:t>MemResp resp;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method Action </a:t>
            </a:r>
            <a:r>
              <a:rPr lang="en-US">
                <a:latin typeface="Courier New" pitchFamily="49" charset="0"/>
                <a:cs typeface="Courier New" pitchFamily="49" charset="0"/>
              </a:rPr>
              <a:t>respDeq;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/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    method ActionValue</a:t>
            </a:r>
            <a:r>
              <a:rPr lang="en-US">
                <a:latin typeface="Courier New" pitchFamily="49" charset="0"/>
                <a:cs typeface="Courier New" pitchFamily="49" charset="0"/>
              </a:rPr>
              <a:t>#(MemReq)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>
                <a:latin typeface="Courier New" pitchFamily="49" charset="0"/>
                <a:cs typeface="Courier New" pitchFamily="49" charset="0"/>
              </a:rPr>
              <a:t>mReq;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    method Action </a:t>
            </a:r>
            <a:r>
              <a:rPr lang="en-US">
                <a:latin typeface="Courier New" pitchFamily="49" charset="0"/>
                <a:cs typeface="Courier New" pitchFamily="49" charset="0"/>
              </a:rPr>
              <a:t>mResp(MemResp r);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 b="1">
                <a:latin typeface="Courier New" pitchFamily="49" charset="0"/>
                <a:cs typeface="Courier New" pitchFamily="49" charset="0"/>
              </a:rPr>
              <a:t>endinterface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3152775" y="1814513"/>
            <a:ext cx="3001963" cy="2198687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3152775" y="2101850"/>
            <a:ext cx="246063" cy="393700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3159125" y="3059113"/>
            <a:ext cx="246063" cy="34131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27654" name="Straight Arrow Connector 17"/>
          <p:cNvCxnSpPr>
            <a:cxnSpLocks noChangeShapeType="1"/>
          </p:cNvCxnSpPr>
          <p:nvPr/>
        </p:nvCxnSpPr>
        <p:spPr bwMode="auto">
          <a:xfrm>
            <a:off x="2087563" y="2265363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55" name="TextBox 22"/>
          <p:cNvSpPr txBox="1">
            <a:spLocks noChangeArrowheads="1"/>
          </p:cNvSpPr>
          <p:nvPr/>
        </p:nvSpPr>
        <p:spPr bwMode="auto">
          <a:xfrm>
            <a:off x="4094163" y="2797175"/>
            <a:ext cx="10683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/>
              <a:t>cache</a:t>
            </a:r>
          </a:p>
        </p:txBody>
      </p:sp>
      <p:sp>
        <p:nvSpPr>
          <p:cNvPr id="27656" name="TextBox 23"/>
          <p:cNvSpPr txBox="1">
            <a:spLocks noChangeArrowheads="1"/>
          </p:cNvSpPr>
          <p:nvPr/>
        </p:nvSpPr>
        <p:spPr bwMode="auto">
          <a:xfrm>
            <a:off x="2238375" y="1911350"/>
            <a:ext cx="60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</a:t>
            </a:r>
          </a:p>
        </p:txBody>
      </p:sp>
      <p:cxnSp>
        <p:nvCxnSpPr>
          <p:cNvPr id="27657" name="Straight Arrow Connector 25"/>
          <p:cNvCxnSpPr>
            <a:cxnSpLocks noChangeShapeType="1"/>
          </p:cNvCxnSpPr>
          <p:nvPr/>
        </p:nvCxnSpPr>
        <p:spPr bwMode="auto">
          <a:xfrm flipH="1">
            <a:off x="2084388" y="3251200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58" name="TextBox 27"/>
          <p:cNvSpPr txBox="1">
            <a:spLocks noChangeArrowheads="1"/>
          </p:cNvSpPr>
          <p:nvPr/>
        </p:nvSpPr>
        <p:spPr bwMode="auto">
          <a:xfrm>
            <a:off x="2254250" y="2895600"/>
            <a:ext cx="73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resp</a:t>
            </a:r>
          </a:p>
        </p:txBody>
      </p:sp>
      <p:sp>
        <p:nvSpPr>
          <p:cNvPr id="27659" name="Rectangle 29"/>
          <p:cNvSpPr>
            <a:spLocks noChangeArrowheads="1"/>
          </p:cNvSpPr>
          <p:nvPr/>
        </p:nvSpPr>
        <p:spPr bwMode="auto">
          <a:xfrm>
            <a:off x="5911850" y="2103438"/>
            <a:ext cx="246063" cy="668337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60" name="Rectangle 30"/>
          <p:cNvSpPr>
            <a:spLocks noChangeArrowheads="1"/>
          </p:cNvSpPr>
          <p:nvPr/>
        </p:nvSpPr>
        <p:spPr bwMode="auto">
          <a:xfrm>
            <a:off x="5908675" y="3062288"/>
            <a:ext cx="246063" cy="69056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27661" name="Straight Arrow Connector 31"/>
          <p:cNvCxnSpPr>
            <a:cxnSpLocks noChangeShapeType="1"/>
          </p:cNvCxnSpPr>
          <p:nvPr/>
        </p:nvCxnSpPr>
        <p:spPr bwMode="auto">
          <a:xfrm>
            <a:off x="6161088" y="2527300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62" name="TextBox 33"/>
          <p:cNvSpPr txBox="1">
            <a:spLocks noChangeArrowheads="1"/>
          </p:cNvSpPr>
          <p:nvPr/>
        </p:nvSpPr>
        <p:spPr bwMode="auto">
          <a:xfrm>
            <a:off x="6284913" y="2171700"/>
            <a:ext cx="14287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mReqDeq</a:t>
            </a:r>
            <a:endParaRPr lang="en-US" dirty="0"/>
          </a:p>
        </p:txBody>
      </p:sp>
      <p:cxnSp>
        <p:nvCxnSpPr>
          <p:cNvPr id="27663" name="Straight Arrow Connector 35"/>
          <p:cNvCxnSpPr>
            <a:cxnSpLocks noChangeShapeType="1"/>
          </p:cNvCxnSpPr>
          <p:nvPr/>
        </p:nvCxnSpPr>
        <p:spPr bwMode="auto">
          <a:xfrm flipH="1">
            <a:off x="6157913" y="3463925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64" name="TextBox 37"/>
          <p:cNvSpPr txBox="1">
            <a:spLocks noChangeArrowheads="1"/>
          </p:cNvSpPr>
          <p:nvPr/>
        </p:nvSpPr>
        <p:spPr bwMode="auto">
          <a:xfrm>
            <a:off x="6281738" y="3108325"/>
            <a:ext cx="1052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mResp</a:t>
            </a:r>
          </a:p>
        </p:txBody>
      </p:sp>
      <p:sp>
        <p:nvSpPr>
          <p:cNvPr id="27665" name="TextBox 39"/>
          <p:cNvSpPr txBox="1">
            <a:spLocks noChangeArrowheads="1"/>
          </p:cNvSpPr>
          <p:nvPr/>
        </p:nvSpPr>
        <p:spPr bwMode="auto">
          <a:xfrm>
            <a:off x="573088" y="2565400"/>
            <a:ext cx="1419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Processor</a:t>
            </a:r>
          </a:p>
        </p:txBody>
      </p:sp>
      <p:sp>
        <p:nvSpPr>
          <p:cNvPr id="27666" name="TextBox 40"/>
          <p:cNvSpPr txBox="1">
            <a:spLocks noChangeArrowheads="1"/>
          </p:cNvSpPr>
          <p:nvPr/>
        </p:nvSpPr>
        <p:spPr bwMode="auto">
          <a:xfrm>
            <a:off x="7929563" y="2606675"/>
            <a:ext cx="950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DRAM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97250" y="3262313"/>
            <a:ext cx="723900" cy="376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solidFill>
                  <a:schemeClr val="accent3"/>
                </a:solidFill>
                <a:latin typeface="Verdana" pitchFamily="-96" charset="0"/>
              </a:rPr>
              <a:t>hitQ</a:t>
            </a:r>
            <a:endParaRPr lang="en-US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78375" y="2295525"/>
            <a:ext cx="1127125" cy="376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solidFill>
                  <a:schemeClr val="accent3"/>
                </a:solidFill>
                <a:latin typeface="Verdana" pitchFamily="-96" charset="0"/>
              </a:rPr>
              <a:t>mReqQ</a:t>
            </a:r>
            <a:endParaRPr lang="en-US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48200" y="3252788"/>
            <a:ext cx="1258888" cy="376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solidFill>
                  <a:schemeClr val="accent3"/>
                </a:solidFill>
                <a:latin typeface="Verdana" pitchFamily="-96" charset="0"/>
              </a:rPr>
              <a:t>mRespQ</a:t>
            </a:r>
            <a:endParaRPr lang="en-US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40113" y="2465388"/>
            <a:ext cx="1260475" cy="376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solidFill>
                  <a:schemeClr val="accent3"/>
                </a:solidFill>
                <a:latin typeface="Verdana" pitchFamily="-96" charset="0"/>
              </a:rPr>
              <a:t>missReq</a:t>
            </a:r>
            <a:endParaRPr lang="en-US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27674" name="Rectangle 9"/>
          <p:cNvSpPr>
            <a:spLocks noChangeArrowheads="1"/>
          </p:cNvSpPr>
          <p:nvPr/>
        </p:nvSpPr>
        <p:spPr bwMode="auto">
          <a:xfrm>
            <a:off x="3149600" y="3554413"/>
            <a:ext cx="246063" cy="34131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75" name="TextBox 27"/>
          <p:cNvSpPr txBox="1">
            <a:spLocks noChangeArrowheads="1"/>
          </p:cNvSpPr>
          <p:nvPr/>
        </p:nvSpPr>
        <p:spPr bwMode="auto">
          <a:xfrm>
            <a:off x="1920875" y="3400425"/>
            <a:ext cx="1249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respDeq</a:t>
            </a:r>
          </a:p>
        </p:txBody>
      </p:sp>
      <p:cxnSp>
        <p:nvCxnSpPr>
          <p:cNvPr id="27676" name="Straight Arrow Connector 17"/>
          <p:cNvCxnSpPr>
            <a:cxnSpLocks noChangeShapeType="1"/>
          </p:cNvCxnSpPr>
          <p:nvPr/>
        </p:nvCxnSpPr>
        <p:spPr bwMode="auto">
          <a:xfrm>
            <a:off x="2087563" y="3770313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34" name="TextBox 33"/>
          <p:cNvSpPr txBox="1"/>
          <p:nvPr/>
        </p:nvSpPr>
        <p:spPr>
          <a:xfrm>
            <a:off x="361951" y="4429125"/>
            <a:ext cx="142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processor side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426" y="5305425"/>
            <a:ext cx="142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memory side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43726" y="3819525"/>
            <a:ext cx="2133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we will assume caches respond in a FIFO manner and can take 0 to n cycles to respond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Fetch rules</a:t>
            </a:r>
            <a:endParaRPr lang="en-US" sz="4800" dirty="0" smtClean="0"/>
          </a:p>
        </p:txBody>
      </p:sp>
      <p:sp>
        <p:nvSpPr>
          <p:cNvPr id="1536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00038" y="1460500"/>
            <a:ext cx="8605837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doFetch1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fr.notFull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iCache.req(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TypeMemReq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addr:pc.r1, data:?});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bpred.prediction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(pc.r1);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fr.enq(TypeFecth2Fetch{pc:pc.r1,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ppc:ppc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epoch:epoch.r1});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pc.w1(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doFetch2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fr.notEmpty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ir.notFull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fr</a:t>
            </a:r>
            <a:r>
              <a:rPr lang="en-US" dirty="0" err="1">
                <a:latin typeface="Courier New" pitchFamily="49" charset="0"/>
              </a:rPr>
              <a:t>pc</a:t>
            </a:r>
            <a:r>
              <a:rPr lang="en-US" dirty="0">
                <a:latin typeface="Courier New" pitchFamily="49" charset="0"/>
              </a:rPr>
              <a:t>    = </a:t>
            </a:r>
            <a:r>
              <a:rPr lang="en-US" dirty="0" err="1">
                <a:latin typeface="Courier New" pitchFamily="49" charset="0"/>
              </a:rPr>
              <a:t>fr.first.pc</a:t>
            </a:r>
            <a:r>
              <a:rPr lang="en-US" dirty="0">
                <a:latin typeface="Courier New" pitchFamily="49" charset="0"/>
              </a:rPr>
              <a:t>;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frppc</a:t>
            </a:r>
            <a:r>
              <a:rPr lang="en-US" dirty="0">
                <a:latin typeface="Courier New" pitchFamily="49" charset="0"/>
              </a:rPr>
              <a:t>   = </a:t>
            </a:r>
            <a:r>
              <a:rPr lang="en-US" dirty="0" err="1">
                <a:latin typeface="Courier New" pitchFamily="49" charset="0"/>
              </a:rPr>
              <a:t>fr.first.ppc</a:t>
            </a:r>
            <a:r>
              <a:rPr lang="en-US" dirty="0">
                <a:latin typeface="Courier New" pitchFamily="49" charset="0"/>
              </a:rPr>
              <a:t>;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frepoch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fr.first.epoch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iCache.resp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iCache.respDeq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ir.enq(TypeFetch2Decode{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pc:frpc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ppc:frppc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epoch:frepoch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inst:inst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fr.deq;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7074378" y="232498"/>
            <a:ext cx="1619941" cy="1422648"/>
            <a:chOff x="3988278" y="203923"/>
            <a:chExt cx="1619941" cy="1422648"/>
          </a:xfrm>
        </p:grpSpPr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3988278" y="767497"/>
              <a:ext cx="350666" cy="40794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4347558" y="1397576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iMem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rot="5400000">
              <a:off x="4269561" y="1235771"/>
              <a:ext cx="32086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5105490" y="775725"/>
              <a:ext cx="252800" cy="529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>
                  <a:solidFill>
                    <a:srgbClr val="FF0000"/>
                  </a:solidFill>
                </a:rPr>
                <a:t>ir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8" name="AutoShape 52"/>
            <p:cNvSpPr>
              <a:spLocks noChangeArrowheads="1"/>
            </p:cNvSpPr>
            <p:nvPr/>
          </p:nvSpPr>
          <p:spPr bwMode="auto">
            <a:xfrm>
              <a:off x="4060872" y="1103448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29" name="AutoShape 53"/>
            <p:cNvSpPr>
              <a:spLocks noChangeArrowheads="1"/>
            </p:cNvSpPr>
            <p:nvPr/>
          </p:nvSpPr>
          <p:spPr bwMode="auto">
            <a:xfrm>
              <a:off x="5149827" y="12388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3991969" y="203923"/>
              <a:ext cx="350667" cy="40794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Epoch</a:t>
              </a:r>
            </a:p>
          </p:txBody>
        </p:sp>
        <p:sp>
          <p:nvSpPr>
            <p:cNvPr id="31" name="AutoShape 52"/>
            <p:cNvSpPr>
              <a:spLocks noChangeArrowheads="1"/>
            </p:cNvSpPr>
            <p:nvPr/>
          </p:nvSpPr>
          <p:spPr bwMode="auto">
            <a:xfrm>
              <a:off x="4064563" y="53987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32" name="Group 20"/>
            <p:cNvGrpSpPr>
              <a:grpSpLocks/>
            </p:cNvGrpSpPr>
            <p:nvPr/>
          </p:nvGrpSpPr>
          <p:grpSpPr bwMode="auto">
            <a:xfrm rot="5400000" flipH="1">
              <a:off x="4377094" y="461799"/>
              <a:ext cx="269446" cy="330981"/>
              <a:chOff x="1707" y="2541"/>
              <a:chExt cx="156" cy="530"/>
            </a:xfrm>
          </p:grpSpPr>
          <p:sp>
            <p:nvSpPr>
              <p:cNvPr id="76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77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4929541" y="1145956"/>
              <a:ext cx="169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 flipV="1">
              <a:off x="4929665" y="1143897"/>
              <a:ext cx="2337" cy="256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4838618" y="830760"/>
              <a:ext cx="268101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2" name="Line 22"/>
            <p:cNvSpPr>
              <a:spLocks noChangeShapeType="1"/>
            </p:cNvSpPr>
            <p:nvPr/>
          </p:nvSpPr>
          <p:spPr bwMode="auto">
            <a:xfrm rot="16200000" flipH="1" flipV="1">
              <a:off x="4582468" y="157335"/>
              <a:ext cx="3887" cy="4909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5367059" y="978666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4484964" y="746982"/>
              <a:ext cx="313755" cy="25162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 dirty="0" err="1" smtClean="0"/>
                <a:t>Pred</a:t>
              </a:r>
              <a:endParaRPr lang="en-US" sz="900" dirty="0"/>
            </a:p>
          </p:txBody>
        </p:sp>
        <p:sp>
          <p:nvSpPr>
            <p:cNvPr id="53" name="Line 8"/>
            <p:cNvSpPr>
              <a:spLocks noChangeShapeType="1"/>
            </p:cNvSpPr>
            <p:nvPr/>
          </p:nvSpPr>
          <p:spPr bwMode="auto">
            <a:xfrm flipV="1">
              <a:off x="4348788" y="1069167"/>
              <a:ext cx="750550" cy="102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8" name="Line 8"/>
            <p:cNvSpPr>
              <a:spLocks noChangeShapeType="1"/>
            </p:cNvSpPr>
            <p:nvPr/>
          </p:nvSpPr>
          <p:spPr bwMode="auto">
            <a:xfrm flipH="1">
              <a:off x="4340175" y="846146"/>
              <a:ext cx="148688" cy="9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855493" y="753829"/>
              <a:ext cx="84372" cy="35815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626924" y="1051297"/>
              <a:ext cx="344966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fr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2CAF3D3C-D987-4E35-9C45-424A524157A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>
                <a:solidFill>
                  <a:srgbClr val="660066"/>
                </a:solidFill>
              </a:rPr>
              <a:t> Decode rule</a:t>
            </a:r>
            <a:endParaRPr lang="en-US" sz="2800" dirty="0" smtClean="0"/>
          </a:p>
        </p:txBody>
      </p:sp>
      <p:sp>
        <p:nvSpPr>
          <p:cNvPr id="1946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00038" y="1460500"/>
            <a:ext cx="8843962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>
                <a:latin typeface="Courier New" pitchFamily="49" charset="0"/>
                <a:cs typeface="Courier New" pitchFamily="49" charset="0"/>
              </a:rPr>
              <a:t> doDecode </a:t>
            </a:r>
            <a:r>
              <a:rPr lang="en-US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(ir.notEmpty &amp;&amp; itr.notFull)</a:t>
            </a:r>
            <a:r>
              <a:rPr lang="en-US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ea typeface="Calibri" pitchFamily="34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ea typeface="Calibri" pitchFamily="34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ea typeface="Calibri" pitchFamily="34" charset="0"/>
                <a:cs typeface="Courier New" pitchFamily="49" charset="0"/>
              </a:rPr>
              <a:t> ir</a:t>
            </a:r>
            <a:r>
              <a:rPr lang="en-US">
                <a:latin typeface="Courier New" pitchFamily="49" charset="0"/>
              </a:rPr>
              <a:t>pc    = ir.first.pc;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  </a:t>
            </a:r>
            <a:r>
              <a:rPr lang="en-US" b="1">
                <a:latin typeface="Courier New" pitchFamily="49" charset="0"/>
              </a:rPr>
              <a:t>let</a:t>
            </a:r>
            <a:r>
              <a:rPr lang="en-US">
                <a:latin typeface="Courier New" pitchFamily="49" charset="0"/>
              </a:rPr>
              <a:t> irppc   = ir.first.ppc;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  </a:t>
            </a:r>
            <a:r>
              <a:rPr lang="en-US" b="1">
                <a:latin typeface="Courier New" pitchFamily="49" charset="0"/>
              </a:rPr>
              <a:t>let</a:t>
            </a:r>
            <a:r>
              <a:rPr lang="en-US">
                <a:latin typeface="Courier New" pitchFamily="49" charset="0"/>
              </a:rPr>
              <a:t> irepoch = ir.first.epoch;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inst    = ir.first.inst;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dInst = decode(inst);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stall = sb.search(dInst.src1, dInst.src2);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>
                <a:latin typeface="Courier New" pitchFamily="49" charset="0"/>
                <a:cs typeface="Courier New" pitchFamily="49" charset="0"/>
              </a:rPr>
              <a:t>(!stall)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rVal1 = rf.rd1(fromMaybe(dInst.src1));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rVal2 = rf.rd2(fromMaybe(dInst.src2));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itr.enq(TypeDecode2Execute{pc:irpc, ppc:irppc,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       epoch:irepoch, dInst:dInst,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         rVal1:rVal1, rVal2:rVal2});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sb.insert(dInst.rDst);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ir.deq; 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endrule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2CAF3D3C-D987-4E35-9C45-424A524157A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>
                <a:solidFill>
                  <a:srgbClr val="660066"/>
                </a:solidFill>
              </a:rPr>
              <a:t> Execute rule</a:t>
            </a:r>
            <a:endParaRPr lang="en-US" sz="2800" dirty="0" smtClean="0"/>
          </a:p>
        </p:txBody>
      </p:sp>
      <p:sp>
        <p:nvSpPr>
          <p:cNvPr id="2150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447800"/>
            <a:ext cx="87344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>
                <a:latin typeface="Courier New" pitchFamily="49" charset="0"/>
                <a:cs typeface="Courier New" pitchFamily="49" charset="0"/>
              </a:rPr>
              <a:t>doExecute </a:t>
            </a:r>
            <a:r>
              <a:rPr lang="en-US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(itr.notEmpty &amp;&amp; er.notFull)</a:t>
            </a:r>
            <a:r>
              <a:rPr lang="en-US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itrpc=itr.first.pc;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itrppc=itr.first.ppc;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dInst=itr.first.dInst;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rVal1=itr.first.rVal1;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rVal2=itr.first.rVal2;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>
                <a:latin typeface="Courier New" pitchFamily="49" charset="0"/>
                <a:cs typeface="Courier New" pitchFamily="49" charset="0"/>
              </a:rPr>
              <a:t>(itr.first.epoch==epoch.r0) 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  <a:endParaRPr lang="en-US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</a:pPr>
            <a:r>
              <a:rPr lang="en-US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eInst=execute(dInst,rVal1,rVal2,itrpc,itrppc);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er.enq(TypeExecute2Memory{eInst:eInst, memData:?});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>
                <a:latin typeface="Courier New" pitchFamily="49" charset="0"/>
                <a:cs typeface="Courier New" pitchFamily="49" charset="0"/>
              </a:rPr>
              <a:t>(eInst.misprediction)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npc = eInst.brTaken ? eInst.addr : itrpc+4;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pc.w0(npc); epoch.w0(!epoch.r0);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bpred.update(itrpc, npc);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else begin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ExecInst eInst = ?; eInst.iType = Nop;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er.enq(TypeExecute2Memory{eInst:eInst, memData:?});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end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>
                <a:latin typeface="Courier New" pitchFamily="49" charset="0"/>
                <a:cs typeface="Courier New" pitchFamily="49" charset="0"/>
              </a:rPr>
              <a:t>itr.deq;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endrule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2CAF3D3C-D987-4E35-9C45-424A524157A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>
                <a:solidFill>
                  <a:srgbClr val="660066"/>
                </a:solidFill>
              </a:rPr>
              <a:t> Data Memory rules</a:t>
            </a:r>
            <a:endParaRPr lang="en-US" sz="2800" dirty="0" smtClean="0"/>
          </a:p>
        </p:txBody>
      </p:sp>
      <p:sp>
        <p:nvSpPr>
          <p:cNvPr id="2355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447800"/>
            <a:ext cx="87344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>
                <a:latin typeface="Courier New" pitchFamily="49" charset="0"/>
                <a:cs typeface="Courier New" pitchFamily="49" charset="0"/>
              </a:rPr>
              <a:t>doMemory1 </a:t>
            </a:r>
            <a:r>
              <a:rPr lang="en-US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(er.notEmpty &amp;&amp; mr.notFull)</a:t>
            </a:r>
            <a:r>
              <a:rPr lang="en-US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eInst = er.first.eInst;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if(memType(eInst.iType))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dCache.req(MemReq{op:eInst.iType==Ld ? Ld : St,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addr:eInst.addr, data:eInst.data});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mr.enq(TypeMemory2Memory{eInst:eInst, memData:?});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er.deq;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endrule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>
                <a:latin typeface="Courier New" pitchFamily="49" charset="0"/>
                <a:cs typeface="Courier New" pitchFamily="49" charset="0"/>
              </a:rPr>
              <a:t>doMemory2 </a:t>
            </a:r>
            <a:r>
              <a:rPr lang="en-US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(mr.notEmpty &amp;&amp; cr.notFull)</a:t>
            </a:r>
            <a:r>
              <a:rPr lang="en-US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eInst = mr.first.eInst;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if(eInst.iType==Ld)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let md = dCache.resp;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dCache.respDeq;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cr.enq(TypeMemory2Commit{eInst:eInst, memData:md});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mr.deq;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endrule</a:t>
            </a:r>
          </a:p>
          <a:p>
            <a:pPr marL="342900" indent="-342900">
              <a:lnSpc>
                <a:spcPct val="9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2CAF3D3C-D987-4E35-9C45-424A524157A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>
                <a:solidFill>
                  <a:srgbClr val="660066"/>
                </a:solidFill>
              </a:rPr>
              <a:t> Commit rule</a:t>
            </a:r>
            <a:endParaRPr lang="en-US" sz="2800" dirty="0" smtClean="0"/>
          </a:p>
        </p:txBody>
      </p:sp>
      <p:sp>
        <p:nvSpPr>
          <p:cNvPr id="2560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438275"/>
            <a:ext cx="84201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rule </a:t>
            </a:r>
            <a:r>
              <a:rPr lang="en-US">
                <a:latin typeface="Courier New" pitchFamily="49" charset="0"/>
                <a:cs typeface="Courier New" pitchFamily="49" charset="0"/>
              </a:rPr>
              <a:t>doCommit </a:t>
            </a:r>
            <a:r>
              <a:rPr lang="en-US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(cr.notEmpty)</a:t>
            </a:r>
            <a:r>
              <a:rPr lang="en-US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eInst   = cr.first.eInst;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memData = cr.first.memData;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regUpdate(eInst, memData, rf);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cr.deq;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sb.remove;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endrule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endmodule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2CAF3D3C-D987-4E35-9C45-424A524157A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Blocking </a:t>
            </a:r>
            <a:r>
              <a:rPr lang="en-US" sz="2800" dirty="0" err="1" smtClean="0"/>
              <a:t>vs</a:t>
            </a:r>
            <a:r>
              <a:rPr lang="en-US" sz="2800" dirty="0" smtClean="0"/>
              <a:t> Non-blocking</a:t>
            </a:r>
          </a:p>
          <a:p>
            <a:pPr>
              <a:buNone/>
            </a:pPr>
            <a:r>
              <a:rPr lang="en-US" sz="2800" dirty="0" smtClean="0"/>
              <a:t>                  X</a:t>
            </a:r>
          </a:p>
          <a:p>
            <a:r>
              <a:rPr lang="en-US" sz="2800" dirty="0" smtClean="0"/>
              <a:t>Direct mapped </a:t>
            </a:r>
            <a:r>
              <a:rPr lang="en-US" sz="2800" dirty="0" err="1" smtClean="0"/>
              <a:t>vs</a:t>
            </a:r>
            <a:r>
              <a:rPr lang="en-US" sz="2800" dirty="0" smtClean="0"/>
              <a:t> Set-associative</a:t>
            </a:r>
          </a:p>
          <a:p>
            <a:pPr>
              <a:buNone/>
            </a:pPr>
            <a:r>
              <a:rPr lang="en-US" sz="2800" dirty="0" smtClean="0"/>
              <a:t>                  X</a:t>
            </a:r>
          </a:p>
          <a:p>
            <a:r>
              <a:rPr lang="en-US" sz="2800" dirty="0" smtClean="0"/>
              <a:t>FIFO </a:t>
            </a:r>
            <a:r>
              <a:rPr lang="en-US" sz="2800" dirty="0" err="1" smtClean="0"/>
              <a:t>vs</a:t>
            </a:r>
            <a:r>
              <a:rPr lang="en-US" sz="2800" dirty="0" smtClean="0"/>
              <a:t> Tags (Out-of-order)</a:t>
            </a:r>
          </a:p>
          <a:p>
            <a:pPr>
              <a:buNone/>
            </a:pPr>
            <a:r>
              <a:rPr lang="en-US" sz="2800" dirty="0" smtClean="0"/>
              <a:t>                  X</a:t>
            </a:r>
          </a:p>
          <a:p>
            <a:r>
              <a:rPr lang="en-US" sz="2800" dirty="0" smtClean="0"/>
              <a:t>I-Cache</a:t>
            </a:r>
          </a:p>
          <a:p>
            <a:r>
              <a:rPr lang="en-US" sz="2800" dirty="0" smtClean="0"/>
              <a:t>D-Cache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Direct-mapped Blocking Cache  </a:t>
            </a:r>
            <a:r>
              <a:rPr lang="en-US" sz="2800" dirty="0" smtClean="0"/>
              <a:t>state declarations</a:t>
            </a:r>
            <a:endParaRPr lang="en-US" sz="4000" dirty="0" smtClean="0"/>
          </a:p>
        </p:txBody>
      </p:sp>
      <p:sp>
        <p:nvSpPr>
          <p:cNvPr id="31746" name="TextBox 6"/>
          <p:cNvSpPr txBox="1">
            <a:spLocks noChangeArrowheads="1"/>
          </p:cNvSpPr>
          <p:nvPr/>
        </p:nvSpPr>
        <p:spPr bwMode="auto">
          <a:xfrm>
            <a:off x="573088" y="1474788"/>
            <a:ext cx="8229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mkCache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(Cache);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Vector#(Rows,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LineStatus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Vector#(Rows,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#(Tag))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tagArray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Vector#(Rows,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#(Data))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BFIFO#(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hitQ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missReq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CacheStatus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status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FIFOF#(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mReqQ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mkFIFOF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FIFOF#(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mRespQ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mkFIFOF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doMiss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 ....;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typedefs</a:t>
            </a:r>
            <a:endParaRPr lang="en-US" sz="6000" dirty="0" smtClean="0"/>
          </a:p>
        </p:txBody>
      </p:sp>
      <p:sp>
        <p:nvSpPr>
          <p:cNvPr id="30722" name="TextBox 6"/>
          <p:cNvSpPr txBox="1">
            <a:spLocks noChangeArrowheads="1"/>
          </p:cNvSpPr>
          <p:nvPr/>
        </p:nvSpPr>
        <p:spPr bwMode="auto">
          <a:xfrm>
            <a:off x="573088" y="1570038"/>
            <a:ext cx="857091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32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256 Rows;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#(Rows)) Index;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TSub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#(Rows), 2))) Tag;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32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{Invalid, Clean, Dirty}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LineStatus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tyepdef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WrBack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FillReq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FillResp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FillHit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CacheStatus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2CAF3D3C-D987-4E35-9C45-424A524157A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memory-side methods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7063" y="1541463"/>
            <a:ext cx="5670550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mReqDeq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mReqQ.deq;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mReqQ.first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mRespQ.enq(r);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Multi-Stage SMIPS</a:t>
            </a:r>
            <a:endParaRPr lang="en-US" sz="2800" dirty="0" smtClean="0"/>
          </a:p>
        </p:txBody>
      </p:sp>
      <p:sp>
        <p:nvSpPr>
          <p:cNvPr id="78852" name="Rectangle 17"/>
          <p:cNvSpPr>
            <a:spLocks noChangeArrowheads="1"/>
          </p:cNvSpPr>
          <p:nvPr/>
        </p:nvSpPr>
        <p:spPr bwMode="auto">
          <a:xfrm>
            <a:off x="363538" y="3344863"/>
            <a:ext cx="452437" cy="94456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PC</a:t>
            </a:r>
          </a:p>
        </p:txBody>
      </p:sp>
      <p:sp>
        <p:nvSpPr>
          <p:cNvPr id="78853" name="Rectangle 17"/>
          <p:cNvSpPr>
            <a:spLocks noChangeArrowheads="1"/>
          </p:cNvSpPr>
          <p:nvPr/>
        </p:nvSpPr>
        <p:spPr bwMode="auto">
          <a:xfrm>
            <a:off x="827088" y="4879975"/>
            <a:ext cx="1101725" cy="94456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Memory</a:t>
            </a:r>
          </a:p>
        </p:txBody>
      </p:sp>
      <p:sp>
        <p:nvSpPr>
          <p:cNvPr id="9220" name="Rectangle 17"/>
          <p:cNvSpPr>
            <a:spLocks noChangeArrowheads="1"/>
          </p:cNvSpPr>
          <p:nvPr/>
        </p:nvSpPr>
        <p:spPr bwMode="auto">
          <a:xfrm>
            <a:off x="2584450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Decode</a:t>
            </a:r>
          </a:p>
        </p:txBody>
      </p:sp>
      <p:sp>
        <p:nvSpPr>
          <p:cNvPr id="78855" name="Rectangle 17"/>
          <p:cNvSpPr>
            <a:spLocks noChangeArrowheads="1"/>
          </p:cNvSpPr>
          <p:nvPr/>
        </p:nvSpPr>
        <p:spPr bwMode="auto">
          <a:xfrm>
            <a:off x="3700463" y="2027238"/>
            <a:ext cx="4454525" cy="711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Register File</a:t>
            </a:r>
          </a:p>
        </p:txBody>
      </p:sp>
      <p:sp>
        <p:nvSpPr>
          <p:cNvPr id="9222" name="Rectangle 17"/>
          <p:cNvSpPr>
            <a:spLocks noChangeArrowheads="1"/>
          </p:cNvSpPr>
          <p:nvPr/>
        </p:nvSpPr>
        <p:spPr bwMode="auto">
          <a:xfrm>
            <a:off x="5456238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Execute</a:t>
            </a:r>
          </a:p>
        </p:txBody>
      </p:sp>
      <p:sp>
        <p:nvSpPr>
          <p:cNvPr id="78857" name="Rectangle 17"/>
          <p:cNvSpPr>
            <a:spLocks noChangeArrowheads="1"/>
          </p:cNvSpPr>
          <p:nvPr/>
        </p:nvSpPr>
        <p:spPr bwMode="auto">
          <a:xfrm>
            <a:off x="7213600" y="4851400"/>
            <a:ext cx="1101725" cy="94456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latin typeface="Verdana" pitchFamily="-96" charset="0"/>
              </a:rPr>
              <a:t>Memory</a:t>
            </a:r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4387850" y="35179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27" name="Line 8"/>
          <p:cNvSpPr>
            <a:spLocks noChangeShapeType="1"/>
          </p:cNvSpPr>
          <p:nvPr/>
        </p:nvSpPr>
        <p:spPr bwMode="auto">
          <a:xfrm>
            <a:off x="4229100" y="3703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 flipV="1">
            <a:off x="4397375" y="2722563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 flipV="1">
            <a:off x="4238625" y="27416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230" name="Line 8"/>
          <p:cNvSpPr>
            <a:spLocks noChangeShapeType="1"/>
          </p:cNvSpPr>
          <p:nvPr/>
        </p:nvSpPr>
        <p:spPr bwMode="auto">
          <a:xfrm rot="5400000">
            <a:off x="392112" y="4362451"/>
            <a:ext cx="1031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385050" y="4132263"/>
            <a:ext cx="247650" cy="712787"/>
            <a:chOff x="1707" y="2541"/>
            <a:chExt cx="156" cy="530"/>
          </a:xfrm>
        </p:grpSpPr>
        <p:sp>
          <p:nvSpPr>
            <p:cNvPr id="9302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03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235" name="Line 8"/>
          <p:cNvSpPr>
            <a:spLocks noChangeShapeType="1"/>
          </p:cNvSpPr>
          <p:nvPr/>
        </p:nvSpPr>
        <p:spPr bwMode="auto">
          <a:xfrm flipH="1">
            <a:off x="3681413" y="3514725"/>
            <a:ext cx="255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36" name="Line 8"/>
          <p:cNvSpPr>
            <a:spLocks noChangeShapeType="1"/>
          </p:cNvSpPr>
          <p:nvPr/>
        </p:nvSpPr>
        <p:spPr bwMode="auto">
          <a:xfrm flipH="1">
            <a:off x="3675063" y="3690938"/>
            <a:ext cx="420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37" name="Line 27"/>
          <p:cNvSpPr>
            <a:spLocks noChangeShapeType="1"/>
          </p:cNvSpPr>
          <p:nvPr/>
        </p:nvSpPr>
        <p:spPr bwMode="auto">
          <a:xfrm flipH="1" flipV="1">
            <a:off x="3925888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38" name="Line 28"/>
          <p:cNvSpPr>
            <a:spLocks noChangeShapeType="1"/>
          </p:cNvSpPr>
          <p:nvPr/>
        </p:nvSpPr>
        <p:spPr bwMode="auto">
          <a:xfrm flipH="1" flipV="1">
            <a:off x="4084638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40" name="Line 31"/>
          <p:cNvSpPr>
            <a:spLocks noChangeShapeType="1"/>
          </p:cNvSpPr>
          <p:nvPr/>
        </p:nvSpPr>
        <p:spPr bwMode="auto">
          <a:xfrm flipH="1" flipV="1">
            <a:off x="7969250" y="2735263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47" name="Line 8"/>
          <p:cNvSpPr>
            <a:spLocks noChangeShapeType="1"/>
          </p:cNvSpPr>
          <p:nvPr/>
        </p:nvSpPr>
        <p:spPr bwMode="auto">
          <a:xfrm flipH="1">
            <a:off x="6554788" y="3516313"/>
            <a:ext cx="136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48" name="Line 43"/>
          <p:cNvSpPr>
            <a:spLocks noChangeShapeType="1"/>
          </p:cNvSpPr>
          <p:nvPr/>
        </p:nvSpPr>
        <p:spPr bwMode="auto">
          <a:xfrm flipH="1" flipV="1">
            <a:off x="6681788" y="2965450"/>
            <a:ext cx="0" cy="557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49" name="Line 44"/>
          <p:cNvSpPr>
            <a:spLocks noChangeShapeType="1"/>
          </p:cNvSpPr>
          <p:nvPr/>
        </p:nvSpPr>
        <p:spPr bwMode="auto">
          <a:xfrm rot="16200000" flipV="1">
            <a:off x="3967163" y="250825"/>
            <a:ext cx="0" cy="543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8892" name="Rectangle 17"/>
          <p:cNvSpPr>
            <a:spLocks noChangeArrowheads="1"/>
          </p:cNvSpPr>
          <p:nvPr/>
        </p:nvSpPr>
        <p:spPr bwMode="auto">
          <a:xfrm>
            <a:off x="1804988" y="3363913"/>
            <a:ext cx="452437" cy="9334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 dirty="0" err="1">
                <a:solidFill>
                  <a:srgbClr val="FF0000"/>
                </a:solidFill>
              </a:rPr>
              <a:t>ir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9255" name="AutoShape 52"/>
          <p:cNvSpPr>
            <a:spLocks noChangeArrowheads="1"/>
          </p:cNvSpPr>
          <p:nvPr/>
        </p:nvSpPr>
        <p:spPr bwMode="auto">
          <a:xfrm>
            <a:off x="4572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9256" name="AutoShape 53"/>
          <p:cNvSpPr>
            <a:spLocks noChangeArrowheads="1"/>
          </p:cNvSpPr>
          <p:nvPr/>
        </p:nvSpPr>
        <p:spPr bwMode="auto">
          <a:xfrm>
            <a:off x="1911350" y="4127500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78898" name="Rectangle 17"/>
          <p:cNvSpPr>
            <a:spLocks noChangeArrowheads="1"/>
          </p:cNvSpPr>
          <p:nvPr/>
        </p:nvSpPr>
        <p:spPr bwMode="auto">
          <a:xfrm>
            <a:off x="368300" y="2039938"/>
            <a:ext cx="452438" cy="944562"/>
          </a:xfrm>
          <a:prstGeom prst="rect">
            <a:avLst/>
          </a:prstGeom>
          <a:solidFill>
            <a:srgbClr val="EDDC9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Epoch</a:t>
            </a:r>
          </a:p>
        </p:txBody>
      </p:sp>
      <p:sp>
        <p:nvSpPr>
          <p:cNvPr id="9258" name="AutoShape 52"/>
          <p:cNvSpPr>
            <a:spLocks noChangeArrowheads="1"/>
          </p:cNvSpPr>
          <p:nvPr/>
        </p:nvSpPr>
        <p:spPr bwMode="auto">
          <a:xfrm>
            <a:off x="461963" y="2817813"/>
            <a:ext cx="255587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 rot="5400000" flipH="1">
            <a:off x="727075" y="2806700"/>
            <a:ext cx="623888" cy="427038"/>
            <a:chOff x="1707" y="2541"/>
            <a:chExt cx="156" cy="530"/>
          </a:xfrm>
        </p:grpSpPr>
        <p:sp>
          <p:nvSpPr>
            <p:cNvPr id="9300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905" name="Rectangle 17"/>
          <p:cNvSpPr>
            <a:spLocks noChangeArrowheads="1"/>
          </p:cNvSpPr>
          <p:nvPr/>
        </p:nvSpPr>
        <p:spPr bwMode="auto">
          <a:xfrm>
            <a:off x="8196263" y="3357563"/>
            <a:ext cx="452437" cy="9334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</a:rPr>
              <a:t>cr</a:t>
            </a:r>
          </a:p>
        </p:txBody>
      </p:sp>
      <p:sp>
        <p:nvSpPr>
          <p:cNvPr id="9262" name="AutoShape 53"/>
          <p:cNvSpPr>
            <a:spLocks noChangeArrowheads="1"/>
          </p:cNvSpPr>
          <p:nvPr/>
        </p:nvSpPr>
        <p:spPr bwMode="auto">
          <a:xfrm>
            <a:off x="8302625" y="4121150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7953375" y="4138613"/>
            <a:ext cx="247650" cy="703262"/>
            <a:chOff x="4339" y="2520"/>
            <a:chExt cx="156" cy="530"/>
          </a:xfrm>
        </p:grpSpPr>
        <p:sp>
          <p:nvSpPr>
            <p:cNvPr id="9298" name="Line 8"/>
            <p:cNvSpPr>
              <a:spLocks noChangeShapeType="1"/>
            </p:cNvSpPr>
            <p:nvPr/>
          </p:nvSpPr>
          <p:spPr bwMode="auto">
            <a:xfrm rot="5400000">
              <a:off x="4074" y="2785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Line 22"/>
            <p:cNvSpPr>
              <a:spLocks noChangeShapeType="1"/>
            </p:cNvSpPr>
            <p:nvPr/>
          </p:nvSpPr>
          <p:spPr bwMode="auto">
            <a:xfrm rot="16200000" flipV="1">
              <a:off x="4418" y="2445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68" name="Line 8"/>
          <p:cNvSpPr>
            <a:spLocks noChangeShapeType="1"/>
          </p:cNvSpPr>
          <p:nvPr/>
        </p:nvSpPr>
        <p:spPr bwMode="auto">
          <a:xfrm flipH="1">
            <a:off x="8640763" y="3698875"/>
            <a:ext cx="136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69" name="Line 43"/>
          <p:cNvSpPr>
            <a:spLocks noChangeShapeType="1"/>
          </p:cNvSpPr>
          <p:nvPr/>
        </p:nvSpPr>
        <p:spPr bwMode="auto">
          <a:xfrm flipH="1" flipV="1">
            <a:off x="8775700" y="3016250"/>
            <a:ext cx="0" cy="687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70" name="Line 44"/>
          <p:cNvSpPr>
            <a:spLocks noChangeShapeType="1"/>
          </p:cNvSpPr>
          <p:nvPr/>
        </p:nvSpPr>
        <p:spPr bwMode="auto">
          <a:xfrm rot="16200000" flipV="1">
            <a:off x="8376444" y="2616994"/>
            <a:ext cx="0" cy="817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919" name="Rectangle 17"/>
          <p:cNvSpPr>
            <a:spLocks noChangeArrowheads="1"/>
          </p:cNvSpPr>
          <p:nvPr/>
        </p:nvSpPr>
        <p:spPr bwMode="auto">
          <a:xfrm>
            <a:off x="4687888" y="3371850"/>
            <a:ext cx="452437" cy="9334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</a:rPr>
              <a:t>itr</a:t>
            </a:r>
          </a:p>
        </p:txBody>
      </p:sp>
      <p:sp>
        <p:nvSpPr>
          <p:cNvPr id="9274" name="AutoShape 53"/>
          <p:cNvSpPr>
            <a:spLocks noChangeArrowheads="1"/>
          </p:cNvSpPr>
          <p:nvPr/>
        </p:nvSpPr>
        <p:spPr bwMode="auto">
          <a:xfrm>
            <a:off x="4784725" y="41354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9275" name="Line 8"/>
          <p:cNvSpPr>
            <a:spLocks noChangeShapeType="1"/>
          </p:cNvSpPr>
          <p:nvPr/>
        </p:nvSpPr>
        <p:spPr bwMode="auto">
          <a:xfrm>
            <a:off x="1577975" y="4221163"/>
            <a:ext cx="219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76" name="Line 24"/>
          <p:cNvSpPr>
            <a:spLocks noChangeShapeType="1"/>
          </p:cNvSpPr>
          <p:nvPr/>
        </p:nvSpPr>
        <p:spPr bwMode="auto">
          <a:xfrm flipV="1">
            <a:off x="1581150" y="4216400"/>
            <a:ext cx="0" cy="658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Line 8"/>
          <p:cNvSpPr>
            <a:spLocks noChangeShapeType="1"/>
          </p:cNvSpPr>
          <p:nvPr/>
        </p:nvSpPr>
        <p:spPr bwMode="auto">
          <a:xfrm flipV="1">
            <a:off x="3684588" y="3881438"/>
            <a:ext cx="996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8928" name="Rectangle 17"/>
          <p:cNvSpPr>
            <a:spLocks noChangeArrowheads="1"/>
          </p:cNvSpPr>
          <p:nvPr/>
        </p:nvSpPr>
        <p:spPr bwMode="auto">
          <a:xfrm>
            <a:off x="6923088" y="3363913"/>
            <a:ext cx="452437" cy="9334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>
                <a:solidFill>
                  <a:srgbClr val="FF0000"/>
                </a:solidFill>
                <a:latin typeface="Verdana" pitchFamily="-96" charset="0"/>
              </a:rPr>
              <a:t>er</a:t>
            </a:r>
          </a:p>
        </p:txBody>
      </p:sp>
      <p:sp>
        <p:nvSpPr>
          <p:cNvPr id="9281" name="AutoShape 53"/>
          <p:cNvSpPr>
            <a:spLocks noChangeArrowheads="1"/>
          </p:cNvSpPr>
          <p:nvPr/>
        </p:nvSpPr>
        <p:spPr bwMode="auto">
          <a:xfrm>
            <a:off x="7029450" y="4127500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9282" name="Line 8"/>
          <p:cNvSpPr>
            <a:spLocks noChangeShapeType="1"/>
          </p:cNvSpPr>
          <p:nvPr/>
        </p:nvSpPr>
        <p:spPr bwMode="auto">
          <a:xfrm>
            <a:off x="5141913" y="3857625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87" name="Line 8"/>
          <p:cNvSpPr>
            <a:spLocks noChangeShapeType="1"/>
          </p:cNvSpPr>
          <p:nvPr/>
        </p:nvSpPr>
        <p:spPr bwMode="auto">
          <a:xfrm>
            <a:off x="6546850" y="3854450"/>
            <a:ext cx="384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89" name="Line 8"/>
          <p:cNvSpPr>
            <a:spLocks noChangeShapeType="1"/>
          </p:cNvSpPr>
          <p:nvPr/>
        </p:nvSpPr>
        <p:spPr bwMode="auto">
          <a:xfrm>
            <a:off x="7369175" y="3670300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93" name="Line 8"/>
          <p:cNvSpPr>
            <a:spLocks noChangeShapeType="1"/>
          </p:cNvSpPr>
          <p:nvPr/>
        </p:nvSpPr>
        <p:spPr bwMode="auto">
          <a:xfrm>
            <a:off x="1460665" y="3491345"/>
            <a:ext cx="345910" cy="115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815976" y="2490788"/>
            <a:ext cx="644525" cy="1014412"/>
            <a:chOff x="514" y="1419"/>
            <a:chExt cx="406" cy="789"/>
          </a:xfrm>
        </p:grpSpPr>
        <p:sp>
          <p:nvSpPr>
            <p:cNvPr id="9259" name="Line 22"/>
            <p:cNvSpPr>
              <a:spLocks noChangeShapeType="1"/>
            </p:cNvSpPr>
            <p:nvPr/>
          </p:nvSpPr>
          <p:spPr bwMode="auto">
            <a:xfrm rot="5400000" flipV="1">
              <a:off x="710" y="1227"/>
              <a:ext cx="7" cy="3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Line 14"/>
            <p:cNvSpPr>
              <a:spLocks noChangeShapeType="1"/>
            </p:cNvSpPr>
            <p:nvPr/>
          </p:nvSpPr>
          <p:spPr bwMode="auto">
            <a:xfrm flipV="1">
              <a:off x="920" y="1419"/>
              <a:ext cx="0" cy="7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5" name="Line 8"/>
          <p:cNvSpPr>
            <a:spLocks noChangeShapeType="1"/>
          </p:cNvSpPr>
          <p:nvPr/>
        </p:nvSpPr>
        <p:spPr bwMode="auto">
          <a:xfrm>
            <a:off x="2265363" y="3833813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1004373" y="3297361"/>
            <a:ext cx="404813" cy="582612"/>
          </a:xfrm>
          <a:prstGeom prst="rect">
            <a:avLst/>
          </a:prstGeom>
          <a:solidFill>
            <a:srgbClr val="EDDC9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Next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Addr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000"/>
              <a:t>Pred</a:t>
            </a:r>
          </a:p>
        </p:txBody>
      </p:sp>
      <p:sp>
        <p:nvSpPr>
          <p:cNvPr id="9307" name="Line 8"/>
          <p:cNvSpPr>
            <a:spLocks noChangeShapeType="1"/>
          </p:cNvSpPr>
          <p:nvPr/>
        </p:nvSpPr>
        <p:spPr bwMode="auto">
          <a:xfrm flipV="1">
            <a:off x="827088" y="3835730"/>
            <a:ext cx="241691" cy="1713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08" name="Line 8"/>
          <p:cNvSpPr>
            <a:spLocks noChangeShapeType="1"/>
          </p:cNvSpPr>
          <p:nvPr/>
        </p:nvSpPr>
        <p:spPr bwMode="auto">
          <a:xfrm flipV="1">
            <a:off x="1401289" y="3852863"/>
            <a:ext cx="395762" cy="661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09" name="Line 8"/>
          <p:cNvSpPr>
            <a:spLocks noChangeShapeType="1"/>
          </p:cNvSpPr>
          <p:nvPr/>
        </p:nvSpPr>
        <p:spPr bwMode="auto">
          <a:xfrm>
            <a:off x="912813" y="4043363"/>
            <a:ext cx="884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3" name="Line 27"/>
          <p:cNvSpPr>
            <a:spLocks noChangeShapeType="1"/>
          </p:cNvSpPr>
          <p:nvPr/>
        </p:nvSpPr>
        <p:spPr bwMode="auto">
          <a:xfrm>
            <a:off x="3922713" y="3522663"/>
            <a:ext cx="0" cy="1614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4" name="Line 28"/>
          <p:cNvSpPr>
            <a:spLocks noChangeShapeType="1"/>
          </p:cNvSpPr>
          <p:nvPr/>
        </p:nvSpPr>
        <p:spPr bwMode="auto">
          <a:xfrm flipH="1">
            <a:off x="4081463" y="3690938"/>
            <a:ext cx="0" cy="1446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5" name="Rectangle 17"/>
          <p:cNvSpPr>
            <a:spLocks noChangeArrowheads="1"/>
          </p:cNvSpPr>
          <p:nvPr/>
        </p:nvSpPr>
        <p:spPr bwMode="auto">
          <a:xfrm>
            <a:off x="3586163" y="5135563"/>
            <a:ext cx="2881312" cy="590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600"/>
              <a:t>scoreboard</a:t>
            </a:r>
          </a:p>
        </p:txBody>
      </p:sp>
      <p:sp>
        <p:nvSpPr>
          <p:cNvPr id="9316" name="Line 28"/>
          <p:cNvSpPr>
            <a:spLocks noChangeShapeType="1"/>
          </p:cNvSpPr>
          <p:nvPr/>
        </p:nvSpPr>
        <p:spPr bwMode="auto">
          <a:xfrm>
            <a:off x="3757613" y="3890963"/>
            <a:ext cx="0" cy="1247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7" name="Line 31"/>
          <p:cNvSpPr>
            <a:spLocks noChangeShapeType="1"/>
          </p:cNvSpPr>
          <p:nvPr/>
        </p:nvSpPr>
        <p:spPr bwMode="auto">
          <a:xfrm flipH="1" flipV="1">
            <a:off x="4937125" y="4306888"/>
            <a:ext cx="0" cy="815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110"/>
          <p:cNvGrpSpPr>
            <a:grpSpLocks/>
          </p:cNvGrpSpPr>
          <p:nvPr/>
        </p:nvGrpSpPr>
        <p:grpSpPr bwMode="auto">
          <a:xfrm>
            <a:off x="8650288" y="4002088"/>
            <a:ext cx="146050" cy="549275"/>
            <a:chOff x="5233" y="2503"/>
            <a:chExt cx="296" cy="514"/>
          </a:xfrm>
        </p:grpSpPr>
        <p:sp>
          <p:nvSpPr>
            <p:cNvPr id="9321" name="Line 8"/>
            <p:cNvSpPr>
              <a:spLocks noChangeShapeType="1"/>
            </p:cNvSpPr>
            <p:nvPr/>
          </p:nvSpPr>
          <p:spPr bwMode="auto">
            <a:xfrm flipH="1" flipV="1">
              <a:off x="5233" y="2507"/>
              <a:ext cx="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Line 43"/>
            <p:cNvSpPr>
              <a:spLocks noChangeShapeType="1"/>
            </p:cNvSpPr>
            <p:nvPr/>
          </p:nvSpPr>
          <p:spPr bwMode="auto">
            <a:xfrm flipH="1">
              <a:off x="5525" y="2503"/>
              <a:ext cx="0" cy="5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0" name="Line 31"/>
          <p:cNvSpPr>
            <a:spLocks noChangeShapeType="1"/>
          </p:cNvSpPr>
          <p:nvPr/>
        </p:nvSpPr>
        <p:spPr bwMode="auto">
          <a:xfrm flipH="1">
            <a:off x="6000750" y="4554538"/>
            <a:ext cx="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23" name="Line 44"/>
          <p:cNvSpPr>
            <a:spLocks noChangeShapeType="1"/>
          </p:cNvSpPr>
          <p:nvPr/>
        </p:nvSpPr>
        <p:spPr bwMode="auto">
          <a:xfrm rot="5400000">
            <a:off x="7400132" y="3145631"/>
            <a:ext cx="0" cy="2808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7" name="Line 8"/>
          <p:cNvSpPr>
            <a:spLocks noChangeShapeType="1"/>
          </p:cNvSpPr>
          <p:nvPr/>
        </p:nvSpPr>
        <p:spPr bwMode="auto">
          <a:xfrm flipH="1">
            <a:off x="817563" y="3526971"/>
            <a:ext cx="191840" cy="210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29" name="Line 44"/>
          <p:cNvSpPr>
            <a:spLocks noChangeShapeType="1"/>
          </p:cNvSpPr>
          <p:nvPr/>
        </p:nvSpPr>
        <p:spPr bwMode="auto">
          <a:xfrm rot="16200000" flipV="1">
            <a:off x="3344007" y="1275494"/>
            <a:ext cx="289" cy="37669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116"/>
          <p:cNvGrpSpPr>
            <a:grpSpLocks/>
          </p:cNvGrpSpPr>
          <p:nvPr/>
        </p:nvGrpSpPr>
        <p:grpSpPr bwMode="auto">
          <a:xfrm>
            <a:off x="5216525" y="3151188"/>
            <a:ext cx="234950" cy="473075"/>
            <a:chOff x="3286" y="1961"/>
            <a:chExt cx="184" cy="502"/>
          </a:xfrm>
        </p:grpSpPr>
        <p:sp>
          <p:nvSpPr>
            <p:cNvPr id="9330" name="Line 8"/>
            <p:cNvSpPr>
              <a:spLocks noChangeShapeType="1"/>
            </p:cNvSpPr>
            <p:nvPr/>
          </p:nvSpPr>
          <p:spPr bwMode="auto">
            <a:xfrm>
              <a:off x="3286" y="2462"/>
              <a:ext cx="1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Line 14"/>
            <p:cNvSpPr>
              <a:spLocks noChangeShapeType="1"/>
            </p:cNvSpPr>
            <p:nvPr/>
          </p:nvSpPr>
          <p:spPr bwMode="auto">
            <a:xfrm flipV="1">
              <a:off x="3292" y="1961"/>
              <a:ext cx="0" cy="5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47709" y="3360717"/>
            <a:ext cx="130629" cy="593766"/>
          </a:xfrm>
          <a:prstGeom prst="rect">
            <a:avLst/>
          </a:prstGeom>
          <a:solidFill>
            <a:srgbClr val="DFBD2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482437" y="3313216"/>
            <a:ext cx="108858" cy="829293"/>
          </a:xfrm>
          <a:prstGeom prst="rect">
            <a:avLst/>
          </a:prstGeom>
          <a:solidFill>
            <a:srgbClr val="DFBD2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71205" y="5971309"/>
            <a:ext cx="130629" cy="593766"/>
          </a:xfrm>
          <a:prstGeom prst="rect">
            <a:avLst/>
          </a:prstGeom>
          <a:solidFill>
            <a:srgbClr val="DFBD2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470068" y="5889838"/>
            <a:ext cx="4999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bypass FIFO’s to deal with (0,n) cycle memory response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187532" y="400198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fr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705106" y="3726873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mr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5" name="Date Placeholder 8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89" name="Slide Number Placeholder 8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3" name="Footer Placeholder 9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6" grpId="0"/>
      <p:bldP spid="87" grpId="0"/>
      <p:bldP spid="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568325" y="373063"/>
            <a:ext cx="7772400" cy="1143000"/>
          </a:xfrm>
        </p:spPr>
        <p:txBody>
          <a:bodyPr/>
          <a:lstStyle/>
          <a:p>
            <a:r>
              <a:rPr lang="en-US" sz="4000" smtClean="0"/>
              <a:t>Blocking D-Cache  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processor-side methods</a:t>
            </a:r>
            <a:endParaRPr lang="en-US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6288" y="1614488"/>
            <a:ext cx="8529637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(status==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Index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truncate(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&gt;&gt;2);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Tag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truncateLSB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tagMatch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tagArray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]==tag;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!=Invalid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tagMatch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hitQ.enq(r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else 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missReq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status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==Dirty ?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WrBack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FillReq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end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0913" y="4461657"/>
            <a:ext cx="2933175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hitQ</a:t>
            </a:r>
            <a:r>
              <a:rPr lang="en-US" dirty="0" smtClean="0"/>
              <a:t> is a bypass FIFO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04924" y="5257800"/>
            <a:ext cx="6496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straightforward to extend the cache interface to include a </a:t>
            </a:r>
            <a:r>
              <a:rPr lang="en-US" dirty="0" err="1" smtClean="0"/>
              <a:t>cacheline</a:t>
            </a:r>
            <a:r>
              <a:rPr lang="en-US" dirty="0" smtClean="0"/>
              <a:t> flush command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1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568325" y="373063"/>
            <a:ext cx="7772400" cy="1143000"/>
          </a:xfrm>
        </p:spPr>
        <p:txBody>
          <a:bodyPr/>
          <a:lstStyle/>
          <a:p>
            <a:r>
              <a:rPr lang="en-US" sz="4000" dirty="0" smtClean="0"/>
              <a:t>Blocking D-Cache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processor-side methods   </a:t>
            </a:r>
            <a:r>
              <a:rPr lang="en-US" sz="2800" i="1" dirty="0" smtClean="0"/>
              <a:t>cont.</a:t>
            </a:r>
            <a:endParaRPr lang="en-US" i="1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8663" y="1576388"/>
            <a:ext cx="8529637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hitQ.first.op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==Ld);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r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hitQ.first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Index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truncate(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&gt;&gt;2);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dataArray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respDeq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hitQ.first.op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==Ld);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hitQ.deq;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doStore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hitQ.first.op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==St);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let r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hitQ.first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Index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truncate(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r.add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&gt;&gt;2);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dataArray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r.data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sArray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&lt;= Dirty;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hitQ.deq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3725" y="5686425"/>
            <a:ext cx="5829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case of multiword cache line, we only overwrite the appropriate  word of the line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 bwMode="auto">
          <a:xfrm>
            <a:off x="4810125" y="4905375"/>
            <a:ext cx="2562225" cy="685800"/>
          </a:xfrm>
          <a:custGeom>
            <a:avLst/>
            <a:gdLst>
              <a:gd name="connsiteX0" fmla="*/ 2562225 w 2562225"/>
              <a:gd name="connsiteY0" fmla="*/ 685800 h 685800"/>
              <a:gd name="connsiteX1" fmla="*/ 2057400 w 2562225"/>
              <a:gd name="connsiteY1" fmla="*/ 152400 h 685800"/>
              <a:gd name="connsiteX2" fmla="*/ 0 w 2562225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2225" h="685800">
                <a:moveTo>
                  <a:pt x="2562225" y="685800"/>
                </a:moveTo>
                <a:cubicBezTo>
                  <a:pt x="2523331" y="476250"/>
                  <a:pt x="2484438" y="266700"/>
                  <a:pt x="2057400" y="152400"/>
                </a:cubicBezTo>
                <a:cubicBezTo>
                  <a:pt x="1630363" y="38100"/>
                  <a:pt x="815181" y="19050"/>
                  <a:pt x="0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2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01025" cy="1143000"/>
          </a:xfrm>
        </p:spPr>
        <p:txBody>
          <a:bodyPr/>
          <a:lstStyle/>
          <a:p>
            <a:r>
              <a:rPr lang="en-US" sz="4000" dirty="0" smtClean="0"/>
              <a:t>Blocking D-Cache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Rules to process cache miss: cache-to-</a:t>
            </a:r>
            <a:r>
              <a:rPr lang="en-US" sz="2800" dirty="0" err="1" smtClean="0"/>
              <a:t>mem</a:t>
            </a:r>
            <a:endParaRPr lang="en-US" sz="4000" dirty="0" smtClean="0"/>
          </a:p>
        </p:txBody>
      </p:sp>
      <p:sp>
        <p:nvSpPr>
          <p:cNvPr id="36866" name="TextBox 6"/>
          <p:cNvSpPr txBox="1">
            <a:spLocks noChangeArrowheads="1"/>
          </p:cNvSpPr>
          <p:nvPr/>
        </p:nvSpPr>
        <p:spPr bwMode="auto">
          <a:xfrm>
            <a:off x="723901" y="1600200"/>
            <a:ext cx="77914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  <a:buSzPct val="10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doWrBack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(status==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WrBack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bg1"/>
              </a:buClr>
              <a:buSzPct val="10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Index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truncate(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missReq.addr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&gt;&gt;2);</a:t>
            </a:r>
          </a:p>
          <a:p>
            <a:pPr>
              <a:buClr>
                <a:schemeClr val="bg1"/>
              </a:buClr>
              <a:buSzPct val="10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mReqQ.enq(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Clr>
                <a:schemeClr val="bg1"/>
              </a:buClr>
              <a:buSzPct val="10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tagArray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],idx,2’b00},</a:t>
            </a:r>
          </a:p>
          <a:p>
            <a:pPr>
              <a:buClr>
                <a:schemeClr val="bg1"/>
              </a:buClr>
              <a:buSzPct val="10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data:dataArray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]});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status &lt;=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FillReq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doFillReq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(status==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FillReq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mReqQ.enq(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addr:missReq.addr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data:?});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status &lt;=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FillResp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70" name="TextBox 6"/>
          <p:cNvSpPr txBox="1">
            <a:spLocks noChangeArrowheads="1"/>
          </p:cNvSpPr>
          <p:nvPr/>
        </p:nvSpPr>
        <p:spPr bwMode="auto">
          <a:xfrm>
            <a:off x="2647950" y="5181600"/>
            <a:ext cx="4410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Both load miss and store miss generate a memory load request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34350" cy="1143000"/>
          </a:xfrm>
        </p:spPr>
        <p:txBody>
          <a:bodyPr/>
          <a:lstStyle/>
          <a:p>
            <a:r>
              <a:rPr lang="en-US" sz="4000" dirty="0" smtClean="0"/>
              <a:t>Blocking D-Cache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Rules to process cache miss: </a:t>
            </a:r>
            <a:r>
              <a:rPr lang="en-US" sz="2800" dirty="0" err="1" smtClean="0"/>
              <a:t>mem</a:t>
            </a:r>
            <a:r>
              <a:rPr lang="en-US" sz="2800" dirty="0" smtClean="0"/>
              <a:t>-to-cache</a:t>
            </a:r>
            <a:endParaRPr lang="en-US" sz="4000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0075" y="1533525"/>
            <a:ext cx="85439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doFillResp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(status==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FillResp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mRespQ.first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 mRespQ.deq;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Index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truncate(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missReq.addr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&gt;&gt;2);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Tag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truncateLSB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missReq.addr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Clean;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tagArray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tag;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dataArray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data;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hitQ.enq(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missReq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status &lt;=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FillHit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doFillHit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(status==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FillHit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hitQ.enq(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missReq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status &lt;=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Hit and miss behaviors</a:t>
            </a:r>
          </a:p>
        </p:txBody>
      </p:sp>
      <p:sp>
        <p:nvSpPr>
          <p:cNvPr id="3891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76275" y="1562100"/>
            <a:ext cx="8105775" cy="4114800"/>
          </a:xfrm>
        </p:spPr>
        <p:txBody>
          <a:bodyPr/>
          <a:lstStyle/>
          <a:p>
            <a:r>
              <a:rPr lang="en-US" sz="2400" dirty="0" smtClean="0"/>
              <a:t>Hit</a:t>
            </a:r>
          </a:p>
          <a:p>
            <a:pPr lvl="1"/>
            <a:r>
              <a:rPr lang="en-US" sz="2000" dirty="0" smtClean="0"/>
              <a:t>Combinational read/write, i.e. 0-cycle response</a:t>
            </a:r>
          </a:p>
          <a:p>
            <a:pPr lvl="1"/>
            <a:r>
              <a:rPr lang="en-US" sz="2000" dirty="0" smtClean="0"/>
              <a:t>Cache works correctly even if the processor does not immediately (</a:t>
            </a:r>
            <a:r>
              <a:rPr lang="en-US" sz="2000" dirty="0" err="1" smtClean="0"/>
              <a:t>combinationally</a:t>
            </a:r>
            <a:r>
              <a:rPr lang="en-US" sz="2000" dirty="0" smtClean="0"/>
              <a:t>) pick up the response</a:t>
            </a:r>
          </a:p>
          <a:p>
            <a:r>
              <a:rPr lang="en-US" sz="2400" dirty="0" smtClean="0"/>
              <a:t>Miss</a:t>
            </a:r>
          </a:p>
          <a:p>
            <a:pPr lvl="1"/>
            <a:r>
              <a:rPr lang="en-US" sz="2000" dirty="0" smtClean="0"/>
              <a:t>No evacuation: memory load latency plus combinational read/write</a:t>
            </a:r>
          </a:p>
          <a:p>
            <a:pPr lvl="1"/>
            <a:r>
              <a:rPr lang="en-US" sz="2000" dirty="0" smtClean="0"/>
              <a:t>Evacuation: memory store followed by memory load latency plus combinational read/write</a:t>
            </a:r>
          </a:p>
          <a:p>
            <a:pPr lvl="1"/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609975" y="5667375"/>
            <a:ext cx="4740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next lecture - Non-blocking </a:t>
            </a:r>
            <a:r>
              <a:rPr lang="en-US" i="1" dirty="0" smtClean="0"/>
              <a:t>caches</a:t>
            </a:r>
            <a:endParaRPr lang="en-US" i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Multi-Stage </a:t>
            </a:r>
            <a:br>
              <a:rPr lang="en-US" sz="3600" dirty="0" smtClean="0"/>
            </a:br>
            <a:r>
              <a:rPr lang="en-US" sz="3600" dirty="0" smtClean="0"/>
              <a:t>SMIPS</a:t>
            </a:r>
            <a:endParaRPr lang="en-US" sz="2800" dirty="0" smtClean="0"/>
          </a:p>
        </p:txBody>
      </p:sp>
      <p:sp>
        <p:nvSpPr>
          <p:cNvPr id="1126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612901"/>
            <a:ext cx="8543925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EHR#(2,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mkEHRU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Scoreboard#(4)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mkScoreboard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EHR#(2,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epoch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NextAddrPred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bpred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mkBTB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CombCache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mkICache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CombCache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mkDCache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BFIFO#(TypeFetch2Fetch)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PFIFO#(TypeFetch2Decode)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mkPipeFIFO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PFIFO#(TypeDecode2Execute)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mkPipeFIFO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PFIFO#(TypeExecute2Memory)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mkPipeFIFO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BFIFO#(TypeMemory2Memory)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PFIFO#(TypeMemory2Commit)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mkPipeFIFO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5125" y="2600325"/>
            <a:ext cx="2219325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choice of type of FIFOs, </a:t>
            </a:r>
            <a:r>
              <a:rPr lang="en-US" dirty="0" err="1" smtClean="0">
                <a:solidFill>
                  <a:srgbClr val="FF0000"/>
                </a:solidFill>
              </a:rPr>
              <a:t>Reg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EHR depends upon the architecture 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426303" y="284163"/>
            <a:ext cx="5670072" cy="1449387"/>
            <a:chOff x="363538" y="2027238"/>
            <a:chExt cx="5670072" cy="1449387"/>
          </a:xfrm>
        </p:grpSpPr>
        <p:sp>
          <p:nvSpPr>
            <p:cNvPr id="82" name="Rectangle 17"/>
            <p:cNvSpPr>
              <a:spLocks noChangeArrowheads="1"/>
            </p:cNvSpPr>
            <p:nvPr/>
          </p:nvSpPr>
          <p:spPr bwMode="auto">
            <a:xfrm>
              <a:off x="363538" y="2596297"/>
              <a:ext cx="350666" cy="40794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83" name="Rectangle 17"/>
            <p:cNvSpPr>
              <a:spLocks noChangeArrowheads="1"/>
            </p:cNvSpPr>
            <p:nvPr/>
          </p:nvSpPr>
          <p:spPr bwMode="auto">
            <a:xfrm>
              <a:off x="722818" y="3226376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iMem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84" name="Rectangle 17"/>
            <p:cNvSpPr>
              <a:spLocks noChangeArrowheads="1"/>
            </p:cNvSpPr>
            <p:nvPr/>
          </p:nvSpPr>
          <p:spPr bwMode="auto">
            <a:xfrm>
              <a:off x="1989631" y="2600411"/>
              <a:ext cx="553544" cy="4079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Dec</a:t>
              </a:r>
              <a:endParaRPr lang="en-US" sz="1200" dirty="0"/>
            </a:p>
          </p:txBody>
        </p:sp>
        <p:sp>
          <p:nvSpPr>
            <p:cNvPr id="85" name="Rectangle 17"/>
            <p:cNvSpPr>
              <a:spLocks noChangeArrowheads="1"/>
            </p:cNvSpPr>
            <p:nvPr/>
          </p:nvSpPr>
          <p:spPr bwMode="auto">
            <a:xfrm>
              <a:off x="2771775" y="2027238"/>
              <a:ext cx="2200275" cy="30715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Register File</a:t>
              </a:r>
            </a:p>
          </p:txBody>
        </p:sp>
        <p:sp>
          <p:nvSpPr>
            <p:cNvPr id="86" name="Rectangle 17"/>
            <p:cNvSpPr>
              <a:spLocks noChangeArrowheads="1"/>
            </p:cNvSpPr>
            <p:nvPr/>
          </p:nvSpPr>
          <p:spPr bwMode="auto">
            <a:xfrm>
              <a:off x="3843968" y="2597667"/>
              <a:ext cx="566108" cy="4217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Exe</a:t>
              </a:r>
              <a:endParaRPr lang="en-US" sz="1200" dirty="0"/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4853605" y="3246944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dMem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88" name="Line 8"/>
            <p:cNvSpPr>
              <a:spLocks noChangeShapeType="1"/>
            </p:cNvSpPr>
            <p:nvPr/>
          </p:nvSpPr>
          <p:spPr bwMode="auto">
            <a:xfrm>
              <a:off x="2978585" y="2751246"/>
              <a:ext cx="3543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89" name="Line 15"/>
            <p:cNvSpPr>
              <a:spLocks noChangeShapeType="1"/>
            </p:cNvSpPr>
            <p:nvPr/>
          </p:nvSpPr>
          <p:spPr bwMode="auto">
            <a:xfrm flipV="1">
              <a:off x="2985967" y="2335764"/>
              <a:ext cx="0" cy="4106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90" name="Line 8"/>
            <p:cNvSpPr>
              <a:spLocks noChangeShapeType="1"/>
            </p:cNvSpPr>
            <p:nvPr/>
          </p:nvSpPr>
          <p:spPr bwMode="auto">
            <a:xfrm rot="5400000">
              <a:off x="644821" y="3064571"/>
              <a:ext cx="32086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grpSp>
          <p:nvGrpSpPr>
            <p:cNvPr id="91" name="Group 20"/>
            <p:cNvGrpSpPr>
              <a:grpSpLocks/>
            </p:cNvGrpSpPr>
            <p:nvPr/>
          </p:nvGrpSpPr>
          <p:grpSpPr bwMode="auto">
            <a:xfrm>
              <a:off x="4986489" y="2936362"/>
              <a:ext cx="191944" cy="307840"/>
              <a:chOff x="1707" y="2541"/>
              <a:chExt cx="156" cy="530"/>
            </a:xfrm>
          </p:grpSpPr>
          <p:sp>
            <p:nvSpPr>
              <p:cNvPr id="149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 dirty="0"/>
              </a:p>
            </p:txBody>
          </p:sp>
          <p:sp>
            <p:nvSpPr>
              <p:cNvPr id="150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 dirty="0"/>
              </a:p>
            </p:txBody>
          </p:sp>
        </p:grpSp>
        <p:sp>
          <p:nvSpPr>
            <p:cNvPr id="92" name="Line 8"/>
            <p:cNvSpPr>
              <a:spLocks noChangeShapeType="1"/>
            </p:cNvSpPr>
            <p:nvPr/>
          </p:nvSpPr>
          <p:spPr bwMode="auto">
            <a:xfrm flipH="1">
              <a:off x="2549172" y="2745761"/>
              <a:ext cx="3260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93" name="Line 28"/>
            <p:cNvSpPr>
              <a:spLocks noChangeShapeType="1"/>
            </p:cNvSpPr>
            <p:nvPr/>
          </p:nvSpPr>
          <p:spPr bwMode="auto">
            <a:xfrm flipH="1" flipV="1">
              <a:off x="2866618" y="2334393"/>
              <a:ext cx="0" cy="4106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94" name="Line 31"/>
            <p:cNvSpPr>
              <a:spLocks noChangeShapeType="1"/>
            </p:cNvSpPr>
            <p:nvPr/>
          </p:nvSpPr>
          <p:spPr bwMode="auto">
            <a:xfrm flipH="1" flipV="1">
              <a:off x="4829680" y="2333022"/>
              <a:ext cx="0" cy="130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95" name="Line 8"/>
            <p:cNvSpPr>
              <a:spLocks noChangeShapeType="1"/>
            </p:cNvSpPr>
            <p:nvPr/>
          </p:nvSpPr>
          <p:spPr bwMode="auto">
            <a:xfrm flipH="1">
              <a:off x="4447760" y="2689393"/>
              <a:ext cx="1058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96" name="Line 43"/>
            <p:cNvSpPr>
              <a:spLocks noChangeShapeType="1"/>
            </p:cNvSpPr>
            <p:nvPr/>
          </p:nvSpPr>
          <p:spPr bwMode="auto">
            <a:xfrm flipH="1" flipV="1">
              <a:off x="4546193" y="2451485"/>
              <a:ext cx="0" cy="2406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97" name="Line 44"/>
            <p:cNvSpPr>
              <a:spLocks noChangeShapeType="1"/>
            </p:cNvSpPr>
            <p:nvPr/>
          </p:nvSpPr>
          <p:spPr bwMode="auto">
            <a:xfrm rot="16200000" flipV="1">
              <a:off x="2789706" y="694206"/>
              <a:ext cx="14119" cy="3493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98" name="Rectangle 17"/>
            <p:cNvSpPr>
              <a:spLocks noChangeArrowheads="1"/>
            </p:cNvSpPr>
            <p:nvPr/>
          </p:nvSpPr>
          <p:spPr bwMode="auto">
            <a:xfrm>
              <a:off x="1480750" y="2604525"/>
              <a:ext cx="252800" cy="529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>
                  <a:solidFill>
                    <a:srgbClr val="FF0000"/>
                  </a:solidFill>
                </a:rPr>
                <a:t>ir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99" name="AutoShape 52"/>
            <p:cNvSpPr>
              <a:spLocks noChangeArrowheads="1"/>
            </p:cNvSpPr>
            <p:nvPr/>
          </p:nvSpPr>
          <p:spPr bwMode="auto">
            <a:xfrm>
              <a:off x="436132" y="2932248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00" name="AutoShape 53"/>
            <p:cNvSpPr>
              <a:spLocks noChangeArrowheads="1"/>
            </p:cNvSpPr>
            <p:nvPr/>
          </p:nvSpPr>
          <p:spPr bwMode="auto">
            <a:xfrm>
              <a:off x="1525087" y="30676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01" name="Rectangle 17"/>
            <p:cNvSpPr>
              <a:spLocks noChangeArrowheads="1"/>
            </p:cNvSpPr>
            <p:nvPr/>
          </p:nvSpPr>
          <p:spPr bwMode="auto">
            <a:xfrm>
              <a:off x="367229" y="2032723"/>
              <a:ext cx="350667" cy="40794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Epoch</a:t>
              </a:r>
            </a:p>
          </p:txBody>
        </p:sp>
        <p:sp>
          <p:nvSpPr>
            <p:cNvPr id="102" name="AutoShape 52"/>
            <p:cNvSpPr>
              <a:spLocks noChangeArrowheads="1"/>
            </p:cNvSpPr>
            <p:nvPr/>
          </p:nvSpPr>
          <p:spPr bwMode="auto">
            <a:xfrm>
              <a:off x="439823" y="236867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103" name="Group 20"/>
            <p:cNvGrpSpPr>
              <a:grpSpLocks/>
            </p:cNvGrpSpPr>
            <p:nvPr/>
          </p:nvGrpSpPr>
          <p:grpSpPr bwMode="auto">
            <a:xfrm rot="5400000" flipH="1">
              <a:off x="752354" y="2290599"/>
              <a:ext cx="269446" cy="330981"/>
              <a:chOff x="1707" y="2541"/>
              <a:chExt cx="156" cy="530"/>
            </a:xfrm>
          </p:grpSpPr>
          <p:sp>
            <p:nvSpPr>
              <p:cNvPr id="147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8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04" name="Rectangle 17"/>
            <p:cNvSpPr>
              <a:spLocks noChangeArrowheads="1"/>
            </p:cNvSpPr>
            <p:nvPr/>
          </p:nvSpPr>
          <p:spPr bwMode="auto">
            <a:xfrm>
              <a:off x="5615229" y="2601782"/>
              <a:ext cx="290271" cy="48431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>
                  <a:solidFill>
                    <a:srgbClr val="FF0000"/>
                  </a:solidFill>
                </a:rPr>
                <a:t>cr</a:t>
              </a:r>
            </a:p>
          </p:txBody>
        </p:sp>
        <p:sp>
          <p:nvSpPr>
            <p:cNvPr id="105" name="AutoShape 53"/>
            <p:cNvSpPr>
              <a:spLocks noChangeArrowheads="1"/>
            </p:cNvSpPr>
            <p:nvPr/>
          </p:nvSpPr>
          <p:spPr bwMode="auto">
            <a:xfrm>
              <a:off x="5659566" y="3017287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106" name="Group 59"/>
            <p:cNvGrpSpPr>
              <a:grpSpLocks/>
            </p:cNvGrpSpPr>
            <p:nvPr/>
          </p:nvGrpSpPr>
          <p:grpSpPr bwMode="auto">
            <a:xfrm>
              <a:off x="5426976" y="2939104"/>
              <a:ext cx="191944" cy="303727"/>
              <a:chOff x="4339" y="2520"/>
              <a:chExt cx="156" cy="530"/>
            </a:xfrm>
          </p:grpSpPr>
          <p:sp>
            <p:nvSpPr>
              <p:cNvPr id="145" name="Line 8"/>
              <p:cNvSpPr>
                <a:spLocks noChangeShapeType="1"/>
              </p:cNvSpPr>
              <p:nvPr/>
            </p:nvSpPr>
            <p:spPr bwMode="auto">
              <a:xfrm rot="5400000">
                <a:off x="4074" y="2785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4418" y="2445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07" name="Line 8"/>
            <p:cNvSpPr>
              <a:spLocks noChangeShapeType="1"/>
            </p:cNvSpPr>
            <p:nvPr/>
          </p:nvSpPr>
          <p:spPr bwMode="auto">
            <a:xfrm flipH="1">
              <a:off x="5921643" y="2749189"/>
              <a:ext cx="1058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8" name="Line 43"/>
            <p:cNvSpPr>
              <a:spLocks noChangeShapeType="1"/>
            </p:cNvSpPr>
            <p:nvPr/>
          </p:nvSpPr>
          <p:spPr bwMode="auto">
            <a:xfrm flipH="1" flipV="1">
              <a:off x="6026228" y="2454375"/>
              <a:ext cx="0" cy="2968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9" name="Line 44"/>
            <p:cNvSpPr>
              <a:spLocks noChangeShapeType="1"/>
            </p:cNvSpPr>
            <p:nvPr/>
          </p:nvSpPr>
          <p:spPr bwMode="auto">
            <a:xfrm rot="16200000" flipV="1">
              <a:off x="5426110" y="1850989"/>
              <a:ext cx="1039" cy="12139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0" name="Rectangle 17"/>
            <p:cNvSpPr>
              <a:spLocks noChangeArrowheads="1"/>
            </p:cNvSpPr>
            <p:nvPr/>
          </p:nvSpPr>
          <p:spPr bwMode="auto">
            <a:xfrm>
              <a:off x="3334174" y="2607952"/>
              <a:ext cx="256751" cy="525773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>
                  <a:solidFill>
                    <a:srgbClr val="FF0000"/>
                  </a:solidFill>
                </a:rPr>
                <a:t>itr</a:t>
              </a:r>
            </a:p>
          </p:txBody>
        </p:sp>
        <p:sp>
          <p:nvSpPr>
            <p:cNvPr id="111" name="AutoShape 53"/>
            <p:cNvSpPr>
              <a:spLocks noChangeArrowheads="1"/>
            </p:cNvSpPr>
            <p:nvPr/>
          </p:nvSpPr>
          <p:spPr bwMode="auto">
            <a:xfrm>
              <a:off x="3371128" y="3052033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12" name="Line 8"/>
            <p:cNvSpPr>
              <a:spLocks noChangeShapeType="1"/>
            </p:cNvSpPr>
            <p:nvPr/>
          </p:nvSpPr>
          <p:spPr bwMode="auto">
            <a:xfrm>
              <a:off x="1304801" y="2974756"/>
              <a:ext cx="169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3" name="Line 24"/>
            <p:cNvSpPr>
              <a:spLocks noChangeShapeType="1"/>
            </p:cNvSpPr>
            <p:nvPr/>
          </p:nvSpPr>
          <p:spPr bwMode="auto">
            <a:xfrm flipV="1">
              <a:off x="1304925" y="2972697"/>
              <a:ext cx="2337" cy="256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4" name="Line 8"/>
            <p:cNvSpPr>
              <a:spLocks noChangeShapeType="1"/>
            </p:cNvSpPr>
            <p:nvPr/>
          </p:nvSpPr>
          <p:spPr bwMode="auto">
            <a:xfrm flipV="1">
              <a:off x="2556555" y="2828035"/>
              <a:ext cx="7726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5" name="Rectangle 17"/>
            <p:cNvSpPr>
              <a:spLocks noChangeArrowheads="1"/>
            </p:cNvSpPr>
            <p:nvPr/>
          </p:nvSpPr>
          <p:spPr bwMode="auto">
            <a:xfrm>
              <a:off x="4733215" y="2604525"/>
              <a:ext cx="248360" cy="4815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>
                  <a:solidFill>
                    <a:srgbClr val="FF0000"/>
                  </a:solidFill>
                  <a:latin typeface="Verdana" pitchFamily="-96" charset="0"/>
                </a:rPr>
                <a:t>er</a:t>
              </a:r>
            </a:p>
          </p:txBody>
        </p:sp>
        <p:sp>
          <p:nvSpPr>
            <p:cNvPr id="116" name="AutoShape 53"/>
            <p:cNvSpPr>
              <a:spLocks noChangeArrowheads="1"/>
            </p:cNvSpPr>
            <p:nvPr/>
          </p:nvSpPr>
          <p:spPr bwMode="auto">
            <a:xfrm>
              <a:off x="4777552" y="30295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117" name="Line 8"/>
            <p:cNvSpPr>
              <a:spLocks noChangeShapeType="1"/>
            </p:cNvSpPr>
            <p:nvPr/>
          </p:nvSpPr>
          <p:spPr bwMode="auto">
            <a:xfrm>
              <a:off x="3600346" y="2817750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8" name="Line 8"/>
            <p:cNvSpPr>
              <a:spLocks noChangeShapeType="1"/>
            </p:cNvSpPr>
            <p:nvPr/>
          </p:nvSpPr>
          <p:spPr bwMode="auto">
            <a:xfrm>
              <a:off x="4441608" y="2816379"/>
              <a:ext cx="2977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9" name="Line 8"/>
            <p:cNvSpPr>
              <a:spLocks noChangeShapeType="1"/>
            </p:cNvSpPr>
            <p:nvPr/>
          </p:nvSpPr>
          <p:spPr bwMode="auto">
            <a:xfrm>
              <a:off x="4974185" y="2736848"/>
              <a:ext cx="652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0" name="Line 8"/>
            <p:cNvSpPr>
              <a:spLocks noChangeShapeType="1"/>
            </p:cNvSpPr>
            <p:nvPr/>
          </p:nvSpPr>
          <p:spPr bwMode="auto">
            <a:xfrm>
              <a:off x="1213878" y="2659560"/>
              <a:ext cx="268101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21" name="Group 112"/>
            <p:cNvGrpSpPr>
              <a:grpSpLocks/>
            </p:cNvGrpSpPr>
            <p:nvPr/>
          </p:nvGrpSpPr>
          <p:grpSpPr bwMode="auto">
            <a:xfrm>
              <a:off x="714205" y="2227437"/>
              <a:ext cx="499546" cy="438107"/>
              <a:chOff x="514" y="1419"/>
              <a:chExt cx="406" cy="789"/>
            </a:xfrm>
          </p:grpSpPr>
          <p:sp>
            <p:nvSpPr>
              <p:cNvPr id="143" name="Line 22"/>
              <p:cNvSpPr>
                <a:spLocks noChangeShapeType="1"/>
              </p:cNvSpPr>
              <p:nvPr/>
            </p:nvSpPr>
            <p:spPr bwMode="auto">
              <a:xfrm rot="5400000" flipV="1">
                <a:off x="710" y="1227"/>
                <a:ext cx="7" cy="3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4" name="Line 14"/>
              <p:cNvSpPr>
                <a:spLocks noChangeShapeType="1"/>
              </p:cNvSpPr>
              <p:nvPr/>
            </p:nvSpPr>
            <p:spPr bwMode="auto">
              <a:xfrm flipV="1">
                <a:off x="920" y="1419"/>
                <a:ext cx="0" cy="7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>
              <a:off x="1742319" y="2807466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" name="Rectangle 17"/>
            <p:cNvSpPr>
              <a:spLocks noChangeArrowheads="1"/>
            </p:cNvSpPr>
            <p:nvPr/>
          </p:nvSpPr>
          <p:spPr bwMode="auto">
            <a:xfrm>
              <a:off x="860224" y="2575782"/>
              <a:ext cx="313755" cy="25162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 dirty="0" err="1" smtClean="0"/>
                <a:t>Pred</a:t>
              </a:r>
              <a:endParaRPr lang="en-US" sz="900" dirty="0"/>
            </a:p>
          </p:txBody>
        </p:sp>
        <p:sp>
          <p:nvSpPr>
            <p:cNvPr id="124" name="Line 8"/>
            <p:cNvSpPr>
              <a:spLocks noChangeShapeType="1"/>
            </p:cNvSpPr>
            <p:nvPr/>
          </p:nvSpPr>
          <p:spPr bwMode="auto">
            <a:xfrm flipV="1">
              <a:off x="724048" y="2897967"/>
              <a:ext cx="750550" cy="102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5" name="Rectangle 17"/>
            <p:cNvSpPr>
              <a:spLocks noChangeArrowheads="1"/>
            </p:cNvSpPr>
            <p:nvPr/>
          </p:nvSpPr>
          <p:spPr bwMode="auto">
            <a:xfrm>
              <a:off x="2487652" y="3221577"/>
              <a:ext cx="2233193" cy="2550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/>
                <a:t>scoreboard</a:t>
              </a:r>
            </a:p>
          </p:txBody>
        </p:sp>
        <p:grpSp>
          <p:nvGrpSpPr>
            <p:cNvPr id="126" name="Group 110"/>
            <p:cNvGrpSpPr>
              <a:grpSpLocks/>
            </p:cNvGrpSpPr>
            <p:nvPr/>
          </p:nvGrpSpPr>
          <p:grpSpPr bwMode="auto">
            <a:xfrm>
              <a:off x="5909976" y="2880141"/>
              <a:ext cx="113198" cy="237222"/>
              <a:chOff x="5233" y="2503"/>
              <a:chExt cx="296" cy="514"/>
            </a:xfrm>
          </p:grpSpPr>
          <p:sp>
            <p:nvSpPr>
              <p:cNvPr id="141" name="Line 8"/>
              <p:cNvSpPr>
                <a:spLocks noChangeShapeType="1"/>
              </p:cNvSpPr>
              <p:nvPr/>
            </p:nvSpPr>
            <p:spPr bwMode="auto">
              <a:xfrm flipH="1" flipV="1">
                <a:off x="5233" y="2507"/>
                <a:ext cx="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2" name="Line 43"/>
              <p:cNvSpPr>
                <a:spLocks noChangeShapeType="1"/>
              </p:cNvSpPr>
              <p:nvPr/>
            </p:nvSpPr>
            <p:spPr bwMode="auto">
              <a:xfrm flipH="1">
                <a:off x="5525" y="2503"/>
                <a:ext cx="0" cy="5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27" name="Line 28"/>
            <p:cNvSpPr>
              <a:spLocks noChangeShapeType="1"/>
            </p:cNvSpPr>
            <p:nvPr/>
          </p:nvSpPr>
          <p:spPr bwMode="auto">
            <a:xfrm>
              <a:off x="2878922" y="2832149"/>
              <a:ext cx="0" cy="3805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8" name="Line 44"/>
            <p:cNvSpPr>
              <a:spLocks noChangeShapeType="1"/>
            </p:cNvSpPr>
            <p:nvPr/>
          </p:nvSpPr>
          <p:spPr bwMode="auto">
            <a:xfrm rot="5400000" flipH="1">
              <a:off x="5151579" y="2246453"/>
              <a:ext cx="7523" cy="17289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9" name="Line 8"/>
            <p:cNvSpPr>
              <a:spLocks noChangeShapeType="1"/>
            </p:cNvSpPr>
            <p:nvPr/>
          </p:nvSpPr>
          <p:spPr bwMode="auto">
            <a:xfrm flipH="1">
              <a:off x="715435" y="2674946"/>
              <a:ext cx="148688" cy="9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0" name="Line 44"/>
            <p:cNvSpPr>
              <a:spLocks noChangeShapeType="1"/>
            </p:cNvSpPr>
            <p:nvPr/>
          </p:nvSpPr>
          <p:spPr bwMode="auto">
            <a:xfrm rot="16200000" flipV="1">
              <a:off x="2441180" y="1288656"/>
              <a:ext cx="8170" cy="24627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31" name="Group 116"/>
            <p:cNvGrpSpPr>
              <a:grpSpLocks/>
            </p:cNvGrpSpPr>
            <p:nvPr/>
          </p:nvGrpSpPr>
          <p:grpSpPr bwMode="auto">
            <a:xfrm>
              <a:off x="3658174" y="2512652"/>
              <a:ext cx="182101" cy="204313"/>
              <a:chOff x="3286" y="1961"/>
              <a:chExt cx="184" cy="502"/>
            </a:xfrm>
          </p:grpSpPr>
          <p:sp>
            <p:nvSpPr>
              <p:cNvPr id="139" name="Line 8"/>
              <p:cNvSpPr>
                <a:spLocks noChangeShapeType="1"/>
              </p:cNvSpPr>
              <p:nvPr/>
            </p:nvSpPr>
            <p:spPr bwMode="auto">
              <a:xfrm>
                <a:off x="3286" y="2462"/>
                <a:ext cx="1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0" name="Line 14"/>
              <p:cNvSpPr>
                <a:spLocks noChangeShapeType="1"/>
              </p:cNvSpPr>
              <p:nvPr/>
            </p:nvSpPr>
            <p:spPr bwMode="auto">
              <a:xfrm flipV="1">
                <a:off x="3292" y="1961"/>
                <a:ext cx="0" cy="50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32" name="Rectangle 131"/>
            <p:cNvSpPr/>
            <p:nvPr/>
          </p:nvSpPr>
          <p:spPr bwMode="auto">
            <a:xfrm>
              <a:off x="5190066" y="2603144"/>
              <a:ext cx="101245" cy="25643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230753" y="2582629"/>
              <a:ext cx="84372" cy="35815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002184" y="2880097"/>
              <a:ext cx="344966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fr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215502" y="2427906"/>
              <a:ext cx="473206" cy="338554"/>
            </a:xfrm>
            <a:prstGeom prst="rect">
              <a:avLst/>
            </a:prstGeom>
            <a:noFill/>
            <a:ln w="19050">
              <a:noFill/>
              <a:headEnd type="none" w="med" len="med"/>
              <a:tailEnd type="triangl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mr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6" name="Line 8"/>
            <p:cNvSpPr>
              <a:spLocks noChangeShapeType="1"/>
            </p:cNvSpPr>
            <p:nvPr/>
          </p:nvSpPr>
          <p:spPr bwMode="auto">
            <a:xfrm>
              <a:off x="2985967" y="2932248"/>
              <a:ext cx="3543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37" name="Line 15"/>
            <p:cNvSpPr>
              <a:spLocks noChangeShapeType="1"/>
            </p:cNvSpPr>
            <p:nvPr/>
          </p:nvSpPr>
          <p:spPr bwMode="auto">
            <a:xfrm flipV="1">
              <a:off x="2985966" y="2937047"/>
              <a:ext cx="7382" cy="2824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38" name="Line 31"/>
            <p:cNvSpPr>
              <a:spLocks noChangeShapeType="1"/>
            </p:cNvSpPr>
            <p:nvPr/>
          </p:nvSpPr>
          <p:spPr bwMode="auto">
            <a:xfrm flipH="1">
              <a:off x="4296280" y="3104547"/>
              <a:ext cx="0" cy="130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</p:grpSp>
      <p:sp>
        <p:nvSpPr>
          <p:cNvPr id="151" name="TextBox 150"/>
          <p:cNvSpPr txBox="1"/>
          <p:nvPr/>
        </p:nvSpPr>
        <p:spPr>
          <a:xfrm rot="16200000">
            <a:off x="-800100" y="3886200"/>
            <a:ext cx="2466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declarations</a:t>
            </a:r>
            <a:endParaRPr lang="en-US" dirty="0"/>
          </a:p>
        </p:txBody>
      </p:sp>
      <p:sp>
        <p:nvSpPr>
          <p:cNvPr id="79" name="Date Placeholder 7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2" name="Footer Placeholder 15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Different architectures require different scheduling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673" y="3593771"/>
            <a:ext cx="8031802" cy="2488869"/>
          </a:xfrm>
        </p:spPr>
        <p:txBody>
          <a:bodyPr/>
          <a:lstStyle/>
          <a:p>
            <a:r>
              <a:rPr lang="en-US" sz="2400" dirty="0" smtClean="0"/>
              <a:t>if </a:t>
            </a:r>
            <a:r>
              <a:rPr lang="en-US" sz="2400" dirty="0" err="1" smtClean="0"/>
              <a:t>ir</a:t>
            </a:r>
            <a:r>
              <a:rPr lang="en-US" sz="2400" dirty="0" smtClean="0"/>
              <a:t> is a pipelined FIFO (</a:t>
            </a:r>
            <a:r>
              <a:rPr lang="en-US" sz="2400" dirty="0" err="1" smtClean="0"/>
              <a:t>deq</a:t>
            </a:r>
            <a:r>
              <a:rPr lang="en-US" sz="2400" dirty="0" smtClean="0"/>
              <a:t>&lt;</a:t>
            </a:r>
            <a:r>
              <a:rPr lang="en-US" sz="2400" dirty="0" err="1" smtClean="0"/>
              <a:t>enq</a:t>
            </a:r>
            <a:r>
              <a:rPr lang="en-US" sz="2400" dirty="0" smtClean="0"/>
              <a:t>) then </a:t>
            </a:r>
            <a:r>
              <a:rPr lang="en-US" sz="2400" dirty="0" err="1" smtClean="0"/>
              <a:t>reg</a:t>
            </a:r>
            <a:r>
              <a:rPr lang="en-US" sz="2400" dirty="0" smtClean="0"/>
              <a:t> file has to be a bypass register file (</a:t>
            </a:r>
            <a:r>
              <a:rPr lang="en-US" sz="2400" dirty="0" err="1" smtClean="0"/>
              <a:t>wr</a:t>
            </a:r>
            <a:r>
              <a:rPr lang="en-US" sz="2400" dirty="0" smtClean="0"/>
              <a:t> &lt; {rd1,rd2})</a:t>
            </a:r>
          </a:p>
          <a:p>
            <a:pPr lvl="1"/>
            <a:r>
              <a:rPr lang="en-US" sz="2000" dirty="0" smtClean="0"/>
              <a:t>a design with bypass paths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 err="1" smtClean="0"/>
              <a:t>ir</a:t>
            </a:r>
            <a:r>
              <a:rPr lang="en-US" sz="2400" dirty="0" smtClean="0"/>
              <a:t> is normal FIFO (</a:t>
            </a:r>
            <a:r>
              <a:rPr lang="en-US" sz="2400" dirty="0" err="1" smtClean="0"/>
              <a:t>deq</a:t>
            </a:r>
            <a:r>
              <a:rPr lang="en-US" sz="2400" dirty="0" smtClean="0"/>
              <a:t> CF </a:t>
            </a:r>
            <a:r>
              <a:rPr lang="en-US" sz="2400" dirty="0" err="1" smtClean="0"/>
              <a:t>enq</a:t>
            </a:r>
            <a:r>
              <a:rPr lang="en-US" sz="2400" dirty="0" smtClean="0"/>
              <a:t>) then </a:t>
            </a:r>
            <a:r>
              <a:rPr lang="en-US" sz="2400" dirty="0" err="1" smtClean="0"/>
              <a:t>reg</a:t>
            </a:r>
            <a:r>
              <a:rPr lang="en-US" sz="2400" dirty="0" smtClean="0"/>
              <a:t> file can be either ordinary or bypass register file, resulting in two different architectures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531917" y="1911927"/>
            <a:ext cx="1959428" cy="1270660"/>
            <a:chOff x="1531917" y="1911927"/>
            <a:chExt cx="1959428" cy="1270660"/>
          </a:xfrm>
        </p:grpSpPr>
        <p:sp>
          <p:nvSpPr>
            <p:cNvPr id="7" name="Cloud 6"/>
            <p:cNvSpPr/>
            <p:nvPr/>
          </p:nvSpPr>
          <p:spPr bwMode="auto">
            <a:xfrm>
              <a:off x="1531917" y="1911927"/>
              <a:ext cx="1959428" cy="1270660"/>
            </a:xfrm>
            <a:prstGeom prst="cloud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44488" y="2339438"/>
              <a:ext cx="8740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Fetch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81945" y="1874321"/>
            <a:ext cx="1959428" cy="1270660"/>
            <a:chOff x="1531917" y="1911927"/>
            <a:chExt cx="1959428" cy="1270660"/>
          </a:xfrm>
        </p:grpSpPr>
        <p:sp>
          <p:nvSpPr>
            <p:cNvPr id="11" name="Cloud 10"/>
            <p:cNvSpPr/>
            <p:nvPr/>
          </p:nvSpPr>
          <p:spPr bwMode="auto">
            <a:xfrm>
              <a:off x="1531917" y="1911927"/>
              <a:ext cx="1959428" cy="1270660"/>
            </a:xfrm>
            <a:prstGeom prst="cloud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66483" y="2327563"/>
              <a:ext cx="1196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Execute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46368" y="1484416"/>
            <a:ext cx="1436915" cy="368135"/>
            <a:chOff x="4346368" y="1484416"/>
            <a:chExt cx="1436915" cy="368135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346368" y="1484416"/>
              <a:ext cx="1436915" cy="356259"/>
            </a:xfrm>
            <a:prstGeom prst="rect">
              <a:avLst/>
            </a:prstGeom>
            <a:solidFill>
              <a:srgbClr val="DFBD2D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Reg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File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465122" y="1781299"/>
              <a:ext cx="486888" cy="71252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199413" y="1767445"/>
              <a:ext cx="486888" cy="71252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3" name="Freeform 22"/>
          <p:cNvSpPr/>
          <p:nvPr/>
        </p:nvSpPr>
        <p:spPr bwMode="auto">
          <a:xfrm flipV="1">
            <a:off x="3560619" y="1838325"/>
            <a:ext cx="1140032" cy="475384"/>
          </a:xfrm>
          <a:custGeom>
            <a:avLst/>
            <a:gdLst>
              <a:gd name="connsiteX0" fmla="*/ 0 w 1140032"/>
              <a:gd name="connsiteY0" fmla="*/ 47501 h 403761"/>
              <a:gd name="connsiteX1" fmla="*/ 783772 w 1140032"/>
              <a:gd name="connsiteY1" fmla="*/ 59377 h 403761"/>
              <a:gd name="connsiteX2" fmla="*/ 1140032 w 1140032"/>
              <a:gd name="connsiteY2" fmla="*/ 403761 h 403761"/>
              <a:gd name="connsiteX3" fmla="*/ 1140032 w 1140032"/>
              <a:gd name="connsiteY3" fmla="*/ 403761 h 40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403761">
                <a:moveTo>
                  <a:pt x="0" y="47501"/>
                </a:moveTo>
                <a:cubicBezTo>
                  <a:pt x="296883" y="23750"/>
                  <a:pt x="593767" y="0"/>
                  <a:pt x="783772" y="59377"/>
                </a:cubicBezTo>
                <a:cubicBezTo>
                  <a:pt x="973777" y="118754"/>
                  <a:pt x="1140032" y="403761"/>
                  <a:pt x="1140032" y="403761"/>
                </a:cubicBezTo>
                <a:lnTo>
                  <a:pt x="1140032" y="403761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 flipH="1" flipV="1">
            <a:off x="5399269" y="1884223"/>
            <a:ext cx="1140032" cy="403761"/>
          </a:xfrm>
          <a:custGeom>
            <a:avLst/>
            <a:gdLst>
              <a:gd name="connsiteX0" fmla="*/ 0 w 1140032"/>
              <a:gd name="connsiteY0" fmla="*/ 47501 h 403761"/>
              <a:gd name="connsiteX1" fmla="*/ 783772 w 1140032"/>
              <a:gd name="connsiteY1" fmla="*/ 59377 h 403761"/>
              <a:gd name="connsiteX2" fmla="*/ 1140032 w 1140032"/>
              <a:gd name="connsiteY2" fmla="*/ 403761 h 403761"/>
              <a:gd name="connsiteX3" fmla="*/ 1140032 w 1140032"/>
              <a:gd name="connsiteY3" fmla="*/ 403761 h 40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403761">
                <a:moveTo>
                  <a:pt x="0" y="47501"/>
                </a:moveTo>
                <a:cubicBezTo>
                  <a:pt x="296883" y="23750"/>
                  <a:pt x="593767" y="0"/>
                  <a:pt x="783772" y="59377"/>
                </a:cubicBezTo>
                <a:cubicBezTo>
                  <a:pt x="973777" y="118754"/>
                  <a:pt x="1140032" y="403761"/>
                  <a:pt x="1140032" y="403761"/>
                </a:cubicBezTo>
                <a:lnTo>
                  <a:pt x="1140032" y="403761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667002" y="2398816"/>
            <a:ext cx="510639" cy="1009402"/>
          </a:xfrm>
          <a:prstGeom prst="rect">
            <a:avLst/>
          </a:prstGeom>
          <a:solidFill>
            <a:srgbClr val="DFBD2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dirty="0" smtClean="0">
                <a:latin typeface="Verdan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431969" y="2743200"/>
            <a:ext cx="1241008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5175662" y="2750024"/>
            <a:ext cx="1368439" cy="307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534025" y="1714500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wr</a:t>
            </a:r>
            <a:endParaRPr lang="en-US" sz="1800" dirty="0"/>
          </a:p>
        </p:txBody>
      </p:sp>
      <p:sp>
        <p:nvSpPr>
          <p:cNvPr id="37" name="Freeform 36"/>
          <p:cNvSpPr/>
          <p:nvPr/>
        </p:nvSpPr>
        <p:spPr bwMode="auto">
          <a:xfrm flipV="1">
            <a:off x="3522519" y="1843272"/>
            <a:ext cx="982806" cy="403761"/>
          </a:xfrm>
          <a:custGeom>
            <a:avLst/>
            <a:gdLst>
              <a:gd name="connsiteX0" fmla="*/ 0 w 1140032"/>
              <a:gd name="connsiteY0" fmla="*/ 47501 h 403761"/>
              <a:gd name="connsiteX1" fmla="*/ 783772 w 1140032"/>
              <a:gd name="connsiteY1" fmla="*/ 59377 h 403761"/>
              <a:gd name="connsiteX2" fmla="*/ 1140032 w 1140032"/>
              <a:gd name="connsiteY2" fmla="*/ 403761 h 403761"/>
              <a:gd name="connsiteX3" fmla="*/ 1140032 w 1140032"/>
              <a:gd name="connsiteY3" fmla="*/ 403761 h 40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032" h="403761">
                <a:moveTo>
                  <a:pt x="0" y="47501"/>
                </a:moveTo>
                <a:cubicBezTo>
                  <a:pt x="296883" y="23750"/>
                  <a:pt x="593767" y="0"/>
                  <a:pt x="783772" y="59377"/>
                </a:cubicBezTo>
                <a:cubicBezTo>
                  <a:pt x="973777" y="118754"/>
                  <a:pt x="1140032" y="403761"/>
                  <a:pt x="1140032" y="403761"/>
                </a:cubicBezTo>
                <a:lnTo>
                  <a:pt x="1140032" y="403761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38525" y="1743075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rd1,rd2</a:t>
            </a:r>
            <a:endParaRPr lang="en-US" sz="1800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90550" y="276225"/>
            <a:ext cx="7772400" cy="1143000"/>
          </a:xfrm>
        </p:spPr>
        <p:txBody>
          <a:bodyPr/>
          <a:lstStyle/>
          <a:p>
            <a:r>
              <a:rPr lang="en-US" dirty="0" smtClean="0"/>
              <a:t>Design 1: Processor Rule ordering</a:t>
            </a:r>
          </a:p>
        </p:txBody>
      </p:sp>
      <p:sp>
        <p:nvSpPr>
          <p:cNvPr id="1331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85801" y="3276600"/>
            <a:ext cx="3505200" cy="17145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err="1" smtClean="0"/>
              <a:t>doCommit</a:t>
            </a:r>
            <a:r>
              <a:rPr lang="en-US" sz="1800" dirty="0" smtClean="0"/>
              <a:t> &lt; </a:t>
            </a:r>
          </a:p>
          <a:p>
            <a:r>
              <a:rPr lang="en-US" sz="1800" dirty="0" smtClean="0"/>
              <a:t>(doMem1 &lt; doMem2) &lt; </a:t>
            </a:r>
          </a:p>
          <a:p>
            <a:r>
              <a:rPr lang="en-US" sz="1800" dirty="0" err="1" smtClean="0"/>
              <a:t>doExecute</a:t>
            </a:r>
            <a:r>
              <a:rPr lang="en-US" sz="1800" dirty="0" smtClean="0"/>
              <a:t> &lt; </a:t>
            </a:r>
          </a:p>
          <a:p>
            <a:r>
              <a:rPr lang="en-US" sz="1800" dirty="0" err="1" smtClean="0"/>
              <a:t>doDecode</a:t>
            </a:r>
            <a:r>
              <a:rPr lang="en-US" sz="1800" dirty="0" smtClean="0"/>
              <a:t> &lt; </a:t>
            </a:r>
          </a:p>
          <a:p>
            <a:r>
              <a:rPr lang="en-US" sz="1800" dirty="0" smtClean="0"/>
              <a:t>(doFetch1 &lt; doFetch2)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4676774" y="4071938"/>
            <a:ext cx="3133725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ym typeface="Symbol" pitchFamily="18" charset="2"/>
              </a:rPr>
              <a:t> </a:t>
            </a:r>
            <a:r>
              <a:rPr lang="en-US" sz="1800" dirty="0" err="1" smtClean="0"/>
              <a:t>mr</a:t>
            </a:r>
            <a:r>
              <a:rPr lang="en-US" sz="1800" dirty="0" smtClean="0"/>
              <a:t>, </a:t>
            </a:r>
            <a:r>
              <a:rPr lang="en-US" sz="1800" dirty="0" err="1" smtClean="0"/>
              <a:t>fr</a:t>
            </a:r>
            <a:r>
              <a:rPr lang="en-US" sz="1800" dirty="0" smtClean="0"/>
              <a:t> are </a:t>
            </a:r>
            <a:r>
              <a:rPr lang="en-US" sz="1800" dirty="0" smtClean="0">
                <a:sym typeface="Symbol" pitchFamily="18" charset="2"/>
              </a:rPr>
              <a:t>bypass FIFO </a:t>
            </a:r>
          </a:p>
          <a:p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dirty="0" err="1" smtClean="0"/>
              <a:t>enq</a:t>
            </a:r>
            <a:r>
              <a:rPr lang="en-US" sz="1800" dirty="0" smtClean="0"/>
              <a:t> &lt; first &lt; </a:t>
            </a:r>
            <a:r>
              <a:rPr lang="en-US" sz="1800" dirty="0" err="1" smtClean="0"/>
              <a:t>deq</a:t>
            </a:r>
            <a:r>
              <a:rPr lang="en-US" sz="1800" dirty="0" smtClean="0"/>
              <a:t>)</a:t>
            </a:r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4657724" y="3286125"/>
            <a:ext cx="3971926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ym typeface="Symbol" pitchFamily="18" charset="2"/>
              </a:rPr>
              <a:t> </a:t>
            </a:r>
            <a:r>
              <a:rPr lang="en-US" sz="1800" dirty="0" err="1" smtClean="0"/>
              <a:t>cr</a:t>
            </a:r>
            <a:r>
              <a:rPr lang="en-US" sz="1800" dirty="0" smtClean="0"/>
              <a:t>, </a:t>
            </a:r>
            <a:r>
              <a:rPr lang="en-US" sz="1800" dirty="0" err="1" smtClean="0"/>
              <a:t>er</a:t>
            </a:r>
            <a:r>
              <a:rPr lang="en-US" sz="1800" dirty="0" smtClean="0"/>
              <a:t>, </a:t>
            </a:r>
            <a:r>
              <a:rPr lang="en-US" sz="1800" dirty="0" err="1" smtClean="0"/>
              <a:t>itr</a:t>
            </a:r>
            <a:r>
              <a:rPr lang="en-US" sz="1800" dirty="0" smtClean="0"/>
              <a:t>, </a:t>
            </a:r>
            <a:r>
              <a:rPr lang="en-US" sz="1800" dirty="0" err="1" smtClean="0"/>
              <a:t>ir</a:t>
            </a:r>
            <a:r>
              <a:rPr lang="en-US" sz="1800" dirty="0" smtClean="0"/>
              <a:t> are </a:t>
            </a:r>
            <a:r>
              <a:rPr lang="en-US" sz="1800" dirty="0" smtClean="0">
                <a:sym typeface="Symbol" pitchFamily="18" charset="2"/>
              </a:rPr>
              <a:t>pipeline FIFOs (</a:t>
            </a:r>
            <a:r>
              <a:rPr lang="en-US" sz="1800" dirty="0" smtClean="0"/>
              <a:t>first &lt; </a:t>
            </a:r>
            <a:r>
              <a:rPr lang="en-US" sz="1800" dirty="0" err="1" smtClean="0"/>
              <a:t>deq</a:t>
            </a:r>
            <a:r>
              <a:rPr lang="en-US" sz="1800" dirty="0" smtClean="0"/>
              <a:t> &lt; </a:t>
            </a:r>
            <a:r>
              <a:rPr lang="en-US" sz="1800" dirty="0" err="1" smtClean="0"/>
              <a:t>enq</a:t>
            </a:r>
            <a:r>
              <a:rPr lang="en-US" sz="1800" dirty="0" smtClean="0"/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740378" y="1703388"/>
            <a:ext cx="5670072" cy="1449387"/>
            <a:chOff x="363538" y="2027238"/>
            <a:chExt cx="5670072" cy="1449387"/>
          </a:xfrm>
        </p:grpSpPr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363538" y="2596297"/>
              <a:ext cx="350666" cy="40794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22818" y="3226376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iMem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989631" y="2600411"/>
              <a:ext cx="553544" cy="4079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Dec</a:t>
              </a:r>
              <a:endParaRPr lang="en-US" sz="1200" dirty="0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771775" y="2027238"/>
              <a:ext cx="2200275" cy="30715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>
                  <a:latin typeface="Verdana" pitchFamily="-96" charset="0"/>
                </a:rPr>
                <a:t>Register File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843968" y="2597667"/>
              <a:ext cx="566108" cy="4217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Exe</a:t>
              </a:r>
              <a:endParaRPr lang="en-US" sz="1200" dirty="0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853605" y="3246944"/>
              <a:ext cx="853904" cy="22899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err="1" smtClean="0">
                  <a:latin typeface="Verdana" pitchFamily="-96" charset="0"/>
                </a:rPr>
                <a:t>dMem</a:t>
              </a:r>
              <a:endParaRPr lang="en-US" sz="1400" dirty="0">
                <a:latin typeface="Verdana" pitchFamily="-96" charset="0"/>
              </a:endParaRPr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2978585" y="2751246"/>
              <a:ext cx="3543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flipV="1">
              <a:off x="2985967" y="2335764"/>
              <a:ext cx="0" cy="4106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rot="5400000">
              <a:off x="644821" y="3064571"/>
              <a:ext cx="32086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4986489" y="2936362"/>
              <a:ext cx="191944" cy="307840"/>
              <a:chOff x="1707" y="2541"/>
              <a:chExt cx="156" cy="530"/>
            </a:xfrm>
          </p:grpSpPr>
          <p:sp>
            <p:nvSpPr>
              <p:cNvPr id="81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 dirty="0"/>
              </a:p>
            </p:txBody>
          </p:sp>
          <p:sp>
            <p:nvSpPr>
              <p:cNvPr id="82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 dirty="0"/>
              </a:p>
            </p:txBody>
          </p:sp>
        </p:grp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H="1">
              <a:off x="2549172" y="2745761"/>
              <a:ext cx="3260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H="1" flipV="1">
              <a:off x="2866618" y="2334393"/>
              <a:ext cx="0" cy="4106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 flipH="1" flipV="1">
              <a:off x="4829680" y="2333022"/>
              <a:ext cx="0" cy="130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H="1">
              <a:off x="4447760" y="2689393"/>
              <a:ext cx="1058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 flipH="1" flipV="1">
              <a:off x="4546193" y="2451485"/>
              <a:ext cx="0" cy="2406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 rot="16200000" flipV="1">
              <a:off x="2789706" y="694206"/>
              <a:ext cx="14119" cy="3493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1480750" y="2604525"/>
              <a:ext cx="252800" cy="529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 err="1">
                  <a:solidFill>
                    <a:srgbClr val="FF0000"/>
                  </a:solidFill>
                </a:rPr>
                <a:t>ir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31" name="AutoShape 52"/>
            <p:cNvSpPr>
              <a:spLocks noChangeArrowheads="1"/>
            </p:cNvSpPr>
            <p:nvPr/>
          </p:nvSpPr>
          <p:spPr bwMode="auto">
            <a:xfrm>
              <a:off x="436132" y="2932248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32" name="AutoShape 53"/>
            <p:cNvSpPr>
              <a:spLocks noChangeArrowheads="1"/>
            </p:cNvSpPr>
            <p:nvPr/>
          </p:nvSpPr>
          <p:spPr bwMode="auto">
            <a:xfrm>
              <a:off x="1525087" y="30676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33" name="Rectangle 17"/>
            <p:cNvSpPr>
              <a:spLocks noChangeArrowheads="1"/>
            </p:cNvSpPr>
            <p:nvPr/>
          </p:nvSpPr>
          <p:spPr bwMode="auto">
            <a:xfrm>
              <a:off x="367229" y="2032723"/>
              <a:ext cx="350667" cy="40794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/>
                <a:t>Epoch</a:t>
              </a:r>
            </a:p>
          </p:txBody>
        </p:sp>
        <p:sp>
          <p:nvSpPr>
            <p:cNvPr id="34" name="AutoShape 52"/>
            <p:cNvSpPr>
              <a:spLocks noChangeArrowheads="1"/>
            </p:cNvSpPr>
            <p:nvPr/>
          </p:nvSpPr>
          <p:spPr bwMode="auto">
            <a:xfrm>
              <a:off x="439823" y="236867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35" name="Group 20"/>
            <p:cNvGrpSpPr>
              <a:grpSpLocks/>
            </p:cNvGrpSpPr>
            <p:nvPr/>
          </p:nvGrpSpPr>
          <p:grpSpPr bwMode="auto">
            <a:xfrm rot="5400000" flipH="1">
              <a:off x="752354" y="2290599"/>
              <a:ext cx="269446" cy="330981"/>
              <a:chOff x="1707" y="2541"/>
              <a:chExt cx="156" cy="530"/>
            </a:xfrm>
          </p:grpSpPr>
          <p:sp>
            <p:nvSpPr>
              <p:cNvPr id="79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5615229" y="2601782"/>
              <a:ext cx="290271" cy="48431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>
                  <a:solidFill>
                    <a:srgbClr val="FF0000"/>
                  </a:solidFill>
                </a:rPr>
                <a:t>cr</a:t>
              </a:r>
            </a:p>
          </p:txBody>
        </p:sp>
        <p:sp>
          <p:nvSpPr>
            <p:cNvPr id="37" name="AutoShape 53"/>
            <p:cNvSpPr>
              <a:spLocks noChangeArrowheads="1"/>
            </p:cNvSpPr>
            <p:nvPr/>
          </p:nvSpPr>
          <p:spPr bwMode="auto">
            <a:xfrm>
              <a:off x="5659566" y="3017287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grpSp>
          <p:nvGrpSpPr>
            <p:cNvPr id="38" name="Group 59"/>
            <p:cNvGrpSpPr>
              <a:grpSpLocks/>
            </p:cNvGrpSpPr>
            <p:nvPr/>
          </p:nvGrpSpPr>
          <p:grpSpPr bwMode="auto">
            <a:xfrm>
              <a:off x="5426976" y="2939104"/>
              <a:ext cx="191944" cy="303727"/>
              <a:chOff x="4339" y="2520"/>
              <a:chExt cx="156" cy="530"/>
            </a:xfrm>
          </p:grpSpPr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 rot="5400000">
                <a:off x="4074" y="2785"/>
                <a:ext cx="5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7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4418" y="2445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H="1">
              <a:off x="5921643" y="2749189"/>
              <a:ext cx="1058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 flipH="1" flipV="1">
              <a:off x="6026228" y="2454375"/>
              <a:ext cx="0" cy="2968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 rot="16200000" flipV="1">
              <a:off x="5426110" y="1850989"/>
              <a:ext cx="1039" cy="12139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3334174" y="2607952"/>
              <a:ext cx="256751" cy="525773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>
                  <a:solidFill>
                    <a:srgbClr val="FF0000"/>
                  </a:solidFill>
                </a:rPr>
                <a:t>itr</a:t>
              </a:r>
            </a:p>
          </p:txBody>
        </p:sp>
        <p:sp>
          <p:nvSpPr>
            <p:cNvPr id="43" name="AutoShape 53"/>
            <p:cNvSpPr>
              <a:spLocks noChangeArrowheads="1"/>
            </p:cNvSpPr>
            <p:nvPr/>
          </p:nvSpPr>
          <p:spPr bwMode="auto">
            <a:xfrm>
              <a:off x="3371128" y="3052033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>
              <a:off x="1304801" y="2974756"/>
              <a:ext cx="169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V="1">
              <a:off x="1304925" y="2972697"/>
              <a:ext cx="2337" cy="256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8"/>
            <p:cNvSpPr>
              <a:spLocks noChangeShapeType="1"/>
            </p:cNvSpPr>
            <p:nvPr/>
          </p:nvSpPr>
          <p:spPr bwMode="auto">
            <a:xfrm flipV="1">
              <a:off x="2556555" y="2828035"/>
              <a:ext cx="7726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4733215" y="2604525"/>
              <a:ext cx="248360" cy="4815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>
                  <a:solidFill>
                    <a:srgbClr val="FF0000"/>
                  </a:solidFill>
                  <a:latin typeface="Verdana" pitchFamily="-96" charset="0"/>
                </a:rPr>
                <a:t>er</a:t>
              </a:r>
            </a:p>
          </p:txBody>
        </p:sp>
        <p:sp>
          <p:nvSpPr>
            <p:cNvPr id="48" name="AutoShape 53"/>
            <p:cNvSpPr>
              <a:spLocks noChangeArrowheads="1"/>
            </p:cNvSpPr>
            <p:nvPr/>
          </p:nvSpPr>
          <p:spPr bwMode="auto">
            <a:xfrm>
              <a:off x="4777552" y="3029554"/>
              <a:ext cx="198096" cy="69933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3600346" y="2817750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0" name="Line 8"/>
            <p:cNvSpPr>
              <a:spLocks noChangeShapeType="1"/>
            </p:cNvSpPr>
            <p:nvPr/>
          </p:nvSpPr>
          <p:spPr bwMode="auto">
            <a:xfrm>
              <a:off x="4441608" y="2816379"/>
              <a:ext cx="2977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4974185" y="2736848"/>
              <a:ext cx="652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1213878" y="2659560"/>
              <a:ext cx="268101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3" name="Group 112"/>
            <p:cNvGrpSpPr>
              <a:grpSpLocks/>
            </p:cNvGrpSpPr>
            <p:nvPr/>
          </p:nvGrpSpPr>
          <p:grpSpPr bwMode="auto">
            <a:xfrm>
              <a:off x="714205" y="2227437"/>
              <a:ext cx="499546" cy="438107"/>
              <a:chOff x="514" y="1419"/>
              <a:chExt cx="406" cy="789"/>
            </a:xfrm>
          </p:grpSpPr>
          <p:sp>
            <p:nvSpPr>
              <p:cNvPr id="75" name="Line 22"/>
              <p:cNvSpPr>
                <a:spLocks noChangeShapeType="1"/>
              </p:cNvSpPr>
              <p:nvPr/>
            </p:nvSpPr>
            <p:spPr bwMode="auto">
              <a:xfrm rot="5400000" flipV="1">
                <a:off x="710" y="1227"/>
                <a:ext cx="7" cy="39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76" name="Line 14"/>
              <p:cNvSpPr>
                <a:spLocks noChangeShapeType="1"/>
              </p:cNvSpPr>
              <p:nvPr/>
            </p:nvSpPr>
            <p:spPr bwMode="auto">
              <a:xfrm flipV="1">
                <a:off x="920" y="1419"/>
                <a:ext cx="0" cy="7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1742319" y="2807466"/>
              <a:ext cx="241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860224" y="2575782"/>
              <a:ext cx="313755" cy="251620"/>
            </a:xfrm>
            <a:prstGeom prst="rect">
              <a:avLst/>
            </a:prstGeom>
            <a:solidFill>
              <a:srgbClr val="EDDC9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900" dirty="0" err="1" smtClean="0"/>
                <a:t>Pred</a:t>
              </a:r>
              <a:endParaRPr lang="en-US" sz="900" dirty="0"/>
            </a:p>
          </p:txBody>
        </p:sp>
        <p:sp>
          <p:nvSpPr>
            <p:cNvPr id="56" name="Line 8"/>
            <p:cNvSpPr>
              <a:spLocks noChangeShapeType="1"/>
            </p:cNvSpPr>
            <p:nvPr/>
          </p:nvSpPr>
          <p:spPr bwMode="auto">
            <a:xfrm flipV="1">
              <a:off x="724048" y="2897967"/>
              <a:ext cx="750550" cy="102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2487652" y="3221577"/>
              <a:ext cx="2233193" cy="25504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 dirty="0"/>
                <a:t>scoreboard</a:t>
              </a:r>
            </a:p>
          </p:txBody>
        </p: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5909976" y="2880141"/>
              <a:ext cx="113198" cy="237222"/>
              <a:chOff x="5233" y="2503"/>
              <a:chExt cx="296" cy="514"/>
            </a:xfrm>
          </p:grpSpPr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 flipH="1" flipV="1">
                <a:off x="5233" y="2507"/>
                <a:ext cx="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74" name="Line 43"/>
              <p:cNvSpPr>
                <a:spLocks noChangeShapeType="1"/>
              </p:cNvSpPr>
              <p:nvPr/>
            </p:nvSpPr>
            <p:spPr bwMode="auto">
              <a:xfrm flipH="1">
                <a:off x="5525" y="2503"/>
                <a:ext cx="0" cy="5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28"/>
            <p:cNvSpPr>
              <a:spLocks noChangeShapeType="1"/>
            </p:cNvSpPr>
            <p:nvPr/>
          </p:nvSpPr>
          <p:spPr bwMode="auto">
            <a:xfrm>
              <a:off x="2878922" y="2832149"/>
              <a:ext cx="0" cy="3805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 rot="5400000" flipH="1">
              <a:off x="5151579" y="2246453"/>
              <a:ext cx="7523" cy="17289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Line 8"/>
            <p:cNvSpPr>
              <a:spLocks noChangeShapeType="1"/>
            </p:cNvSpPr>
            <p:nvPr/>
          </p:nvSpPr>
          <p:spPr bwMode="auto">
            <a:xfrm flipH="1">
              <a:off x="715435" y="2674946"/>
              <a:ext cx="148688" cy="9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" name="Line 44"/>
            <p:cNvSpPr>
              <a:spLocks noChangeShapeType="1"/>
            </p:cNvSpPr>
            <p:nvPr/>
          </p:nvSpPr>
          <p:spPr bwMode="auto">
            <a:xfrm rot="16200000" flipV="1">
              <a:off x="2441180" y="1288656"/>
              <a:ext cx="8170" cy="24627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63" name="Group 116"/>
            <p:cNvGrpSpPr>
              <a:grpSpLocks/>
            </p:cNvGrpSpPr>
            <p:nvPr/>
          </p:nvGrpSpPr>
          <p:grpSpPr bwMode="auto">
            <a:xfrm>
              <a:off x="3658174" y="2512652"/>
              <a:ext cx="182101" cy="204313"/>
              <a:chOff x="3286" y="1961"/>
              <a:chExt cx="184" cy="502"/>
            </a:xfrm>
          </p:grpSpPr>
          <p:sp>
            <p:nvSpPr>
              <p:cNvPr id="71" name="Line 8"/>
              <p:cNvSpPr>
                <a:spLocks noChangeShapeType="1"/>
              </p:cNvSpPr>
              <p:nvPr/>
            </p:nvSpPr>
            <p:spPr bwMode="auto">
              <a:xfrm>
                <a:off x="3286" y="2462"/>
                <a:ext cx="1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72" name="Line 14"/>
              <p:cNvSpPr>
                <a:spLocks noChangeShapeType="1"/>
              </p:cNvSpPr>
              <p:nvPr/>
            </p:nvSpPr>
            <p:spPr bwMode="auto">
              <a:xfrm flipV="1">
                <a:off x="3292" y="1961"/>
                <a:ext cx="0" cy="50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64" name="Rectangle 63"/>
            <p:cNvSpPr/>
            <p:nvPr/>
          </p:nvSpPr>
          <p:spPr bwMode="auto">
            <a:xfrm>
              <a:off x="5190066" y="2603144"/>
              <a:ext cx="101245" cy="25643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230753" y="2582629"/>
              <a:ext cx="84372" cy="358157"/>
            </a:xfrm>
            <a:prstGeom prst="rect">
              <a:avLst/>
            </a:prstGeom>
            <a:solidFill>
              <a:srgbClr val="DFBD2D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02184" y="2880097"/>
              <a:ext cx="344966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fr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215502" y="2427906"/>
              <a:ext cx="473206" cy="338554"/>
            </a:xfrm>
            <a:prstGeom prst="rect">
              <a:avLst/>
            </a:prstGeom>
            <a:noFill/>
            <a:ln w="19050">
              <a:noFill/>
              <a:headEnd type="none" w="med" len="med"/>
              <a:tailEnd type="triangle" w="med" len="med"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mr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8" name="Line 8"/>
            <p:cNvSpPr>
              <a:spLocks noChangeShapeType="1"/>
            </p:cNvSpPr>
            <p:nvPr/>
          </p:nvSpPr>
          <p:spPr bwMode="auto">
            <a:xfrm>
              <a:off x="2985967" y="2932248"/>
              <a:ext cx="3543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69" name="Line 15"/>
            <p:cNvSpPr>
              <a:spLocks noChangeShapeType="1"/>
            </p:cNvSpPr>
            <p:nvPr/>
          </p:nvSpPr>
          <p:spPr bwMode="auto">
            <a:xfrm flipV="1">
              <a:off x="2985966" y="2937047"/>
              <a:ext cx="7382" cy="2824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70" name="Line 31"/>
            <p:cNvSpPr>
              <a:spLocks noChangeShapeType="1"/>
            </p:cNvSpPr>
            <p:nvPr/>
          </p:nvSpPr>
          <p:spPr bwMode="auto">
            <a:xfrm flipH="1">
              <a:off x="4296280" y="3104547"/>
              <a:ext cx="0" cy="1302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 sz="1800" dirty="0"/>
            </a:p>
          </p:txBody>
        </p:sp>
      </p:grpSp>
      <p:sp>
        <p:nvSpPr>
          <p:cNvPr id="83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 bwMode="auto">
          <a:xfrm>
            <a:off x="666751" y="5114926"/>
            <a:ext cx="2933700" cy="676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Cache</a:t>
            </a:r>
          </a:p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 &lt; (resp &lt; respDeq)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4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 bwMode="auto">
          <a:xfrm>
            <a:off x="657225" y="5857876"/>
            <a:ext cx="3362325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Scoreboard</a:t>
            </a:r>
          </a:p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 &lt; (search &lt; insert)</a:t>
            </a:r>
          </a:p>
        </p:txBody>
      </p:sp>
      <p:sp>
        <p:nvSpPr>
          <p:cNvPr id="85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 bwMode="auto">
          <a:xfrm>
            <a:off x="1238250" y="10067925"/>
            <a:ext cx="2066925" cy="602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 File</a:t>
            </a:r>
          </a:p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{rd1, rd2}</a:t>
            </a:r>
          </a:p>
        </p:txBody>
      </p:sp>
      <p:sp>
        <p:nvSpPr>
          <p:cNvPr id="86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 bwMode="auto">
          <a:xfrm>
            <a:off x="6048375" y="5114926"/>
            <a:ext cx="2533649" cy="61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NextAddrPred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prediction &lt; update</a:t>
            </a:r>
          </a:p>
        </p:txBody>
      </p:sp>
      <p:sp>
        <p:nvSpPr>
          <p:cNvPr id="87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 bwMode="auto">
          <a:xfrm>
            <a:off x="4257675" y="5857876"/>
            <a:ext cx="2419349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epoch and pc</a:t>
            </a:r>
          </a:p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r0 &lt; w0 &lt; r1 &lt; w1</a:t>
            </a:r>
          </a:p>
        </p:txBody>
      </p:sp>
      <p:sp>
        <p:nvSpPr>
          <p:cNvPr id="88" name="Content Placeholder 2" descr="Rectangle: Click to edit Master text styles&#10;Second level&#10;Third level&#10;Fourth level&#10;Fifth level"/>
          <p:cNvSpPr txBox="1">
            <a:spLocks/>
          </p:cNvSpPr>
          <p:nvPr/>
        </p:nvSpPr>
        <p:spPr bwMode="auto">
          <a:xfrm>
            <a:off x="3752850" y="5114926"/>
            <a:ext cx="20669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 File</a:t>
            </a:r>
          </a:p>
          <a:p>
            <a:pPr marL="27432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{rd1, rd2}</a:t>
            </a:r>
          </a:p>
        </p:txBody>
      </p:sp>
      <p:sp>
        <p:nvSpPr>
          <p:cNvPr id="89" name="Date Placeholder 8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83" grpId="0" animBg="1"/>
      <p:bldP spid="84" grpId="0" animBg="1"/>
      <p:bldP spid="86" grpId="0" animBg="1"/>
      <p:bldP spid="87" grpId="0" animBg="1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Scoreboard: Keeping track of instructions in execution</a:t>
            </a:r>
          </a:p>
        </p:txBody>
      </p:sp>
      <p:sp>
        <p:nvSpPr>
          <p:cNvPr id="25602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23888" y="1525588"/>
            <a:ext cx="7772400" cy="4114800"/>
          </a:xfrm>
        </p:spPr>
        <p:txBody>
          <a:bodyPr/>
          <a:lstStyle/>
          <a:p>
            <a:r>
              <a:rPr lang="en-US" sz="2400" smtClean="0"/>
              <a:t>Scoreboard: a data structure to keep track of the destination registers of the instructions beyond the fetch stage</a:t>
            </a:r>
          </a:p>
          <a:p>
            <a:pPr lvl="1"/>
            <a:r>
              <a:rPr lang="en-US" sz="2000" smtClean="0"/>
              <a:t>method insert: inserts the destination (if any) of an instruction in the scoreboard when the instruction is decoded</a:t>
            </a:r>
          </a:p>
          <a:p>
            <a:pPr lvl="1"/>
            <a:r>
              <a:rPr lang="en-US" sz="2000" smtClean="0"/>
              <a:t>method search(src1,src2): searches the scoreboard for data hazards</a:t>
            </a:r>
          </a:p>
          <a:p>
            <a:pPr lvl="1"/>
            <a:r>
              <a:rPr lang="en-US" sz="2000" smtClean="0"/>
              <a:t>method remove: deletes the oldest entry when an instruction commits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6477000" y="5838825"/>
            <a:ext cx="1066800" cy="600075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62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Scoreboard</a:t>
            </a:r>
            <a:endParaRPr lang="en-US" sz="3600" i="1" dirty="0" smtClean="0"/>
          </a:p>
        </p:txBody>
      </p:sp>
      <p:sp>
        <p:nvSpPr>
          <p:cNvPr id="2662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441567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mkScoreboard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(Scoreboard#(size));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Vector#(size,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Maybe#(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(Invalid));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#(size),1)))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#(size),1)))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#(size),1)))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(size);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Bit#(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#(size),1))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insert(Maybe#(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r)                  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if(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].w1(r);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==(sz-1)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? 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+ 1;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cnt.w1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2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050" y="2066925"/>
            <a:ext cx="866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insert </a:t>
            </a:r>
            <a:r>
              <a:rPr lang="en-US" sz="1800" dirty="0" err="1" smtClean="0"/>
              <a:t>prt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752725"/>
            <a:ext cx="866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rem</a:t>
            </a:r>
            <a:r>
              <a:rPr lang="en-US" sz="1800" dirty="0" smtClean="0"/>
              <a:t> </a:t>
            </a:r>
            <a:r>
              <a:rPr lang="en-US" sz="1800" dirty="0" err="1" smtClean="0"/>
              <a:t>ptr</a:t>
            </a:r>
            <a:endParaRPr lang="en-US" sz="18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590550" y="2552700"/>
            <a:ext cx="371475" cy="5715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619125" y="2905125"/>
            <a:ext cx="333375" cy="9525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5953125" y="5838825"/>
            <a:ext cx="2406129" cy="609600"/>
            <a:chOff x="5953125" y="5838825"/>
            <a:chExt cx="2406129" cy="6096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953125" y="5838825"/>
              <a:ext cx="2406129" cy="600075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H="1">
              <a:off x="6203476" y="5838825"/>
              <a:ext cx="9525" cy="6096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6471882" y="5838825"/>
              <a:ext cx="9525" cy="6096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6740288" y="5838825"/>
              <a:ext cx="9525" cy="6096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7008694" y="5838825"/>
              <a:ext cx="9525" cy="6096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7277100" y="5838825"/>
              <a:ext cx="9525" cy="6096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7545506" y="5838825"/>
              <a:ext cx="9525" cy="6096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7813912" y="5838825"/>
              <a:ext cx="9525" cy="6096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8082318" y="5838825"/>
              <a:ext cx="9525" cy="60960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5" name="Straight Arrow Connector 24"/>
          <p:cNvCxnSpPr/>
          <p:nvPr/>
        </p:nvCxnSpPr>
        <p:spPr bwMode="auto">
          <a:xfrm>
            <a:off x="6172200" y="5591175"/>
            <a:ext cx="200025" cy="2667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7400925" y="5581650"/>
            <a:ext cx="200025" cy="2667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010150" y="5476875"/>
            <a:ext cx="135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insert </a:t>
            </a:r>
            <a:r>
              <a:rPr lang="en-US" sz="1800" dirty="0" err="1" smtClean="0"/>
              <a:t>prt</a:t>
            </a:r>
            <a:endParaRPr lang="en-US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7534275" y="5476875"/>
            <a:ext cx="146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remove </a:t>
            </a:r>
            <a:r>
              <a:rPr lang="en-US" sz="1800" dirty="0" err="1" smtClean="0"/>
              <a:t>prt</a:t>
            </a:r>
            <a:endParaRPr 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4591050" y="6038850"/>
            <a:ext cx="110479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Counter</a:t>
            </a:r>
            <a:endParaRPr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Scoreboard</a:t>
            </a:r>
            <a:r>
              <a:rPr lang="en-US" sz="3600" dirty="0" smtClean="0"/>
              <a:t> </a:t>
            </a:r>
            <a:r>
              <a:rPr lang="en-US" sz="2400" i="1" dirty="0" smtClean="0"/>
              <a:t>cont</a:t>
            </a:r>
            <a:endParaRPr lang="en-US" sz="2400" dirty="0" smtClean="0"/>
          </a:p>
        </p:txBody>
      </p:sp>
      <p:sp>
        <p:nvSpPr>
          <p:cNvPr id="5939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543925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method 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remove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].w0(Invalid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==sz-1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? 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       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cnt.w0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 1);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search(Maybe#(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Maybe#(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Rindx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s2);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=i+1)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 ||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dataHazard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s2,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].r1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39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399" name="Footer Placeholder 10"/>
          <p:cNvSpPr txBox="1">
            <a:spLocks noGrp="1"/>
          </p:cNvSpPr>
          <p:nvPr/>
        </p:nvSpPr>
        <p:spPr bwMode="auto">
          <a:xfrm>
            <a:off x="3098800" y="640080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 dirty="0">
                <a:latin typeface="Tahoma" pitchFamily="34" charset="0"/>
              </a:rPr>
              <a:t>http://</a:t>
            </a:r>
            <a:r>
              <a:rPr lang="en-US" sz="1400" dirty="0" smtClean="0">
                <a:latin typeface="Tahoma" pitchFamily="34" charset="0"/>
              </a:rPr>
              <a:t>csg.csail.mit.edu/6.S078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8225" y="5781675"/>
            <a:ext cx="350198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remove &lt; search &lt; insert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Hazard</a:t>
            </a:r>
          </a:p>
        </p:txBody>
      </p:sp>
      <p:sp>
        <p:nvSpPr>
          <p:cNvPr id="2457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23888" y="1525588"/>
            <a:ext cx="7772400" cy="2001837"/>
          </a:xfrm>
        </p:spPr>
        <p:txBody>
          <a:bodyPr/>
          <a:lstStyle/>
          <a:p>
            <a:r>
              <a:rPr lang="en-US" sz="2000" smtClean="0"/>
              <a:t>Given </a:t>
            </a:r>
            <a:r>
              <a:rPr lang="en-US" sz="2000" smtClean="0">
                <a:cs typeface="Courier New" pitchFamily="49" charset="0"/>
              </a:rPr>
              <a:t>two source registers and a destination register determine if there is a potential for data hazard</a:t>
            </a:r>
          </a:p>
          <a:p>
            <a:r>
              <a:rPr lang="en-US" sz="2000" smtClean="0">
                <a:cs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src1</a:t>
            </a:r>
            <a:r>
              <a:rPr lang="en-US" sz="2000" smtClean="0">
                <a:cs typeface="Courier New" pitchFamily="49" charset="0"/>
              </a:rPr>
              <a:t>,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src2 </a:t>
            </a:r>
            <a:r>
              <a:rPr lang="en-US" sz="2000" smtClean="0">
                <a:latin typeface="Arial" charset="0"/>
                <a:cs typeface="Courier New" pitchFamily="49" charset="0"/>
              </a:rPr>
              <a:t>and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rDst </a:t>
            </a:r>
            <a:r>
              <a:rPr lang="en-US" sz="2000" smtClean="0">
                <a:latin typeface="Arial" charset="0"/>
                <a:cs typeface="Courier New" pitchFamily="49" charset="0"/>
              </a:rPr>
              <a:t>in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decodedInst </a:t>
            </a:r>
            <a:r>
              <a:rPr lang="en-US" sz="2000" smtClean="0">
                <a:latin typeface="Arial" charset="0"/>
                <a:cs typeface="Courier New" pitchFamily="49" charset="0"/>
              </a:rPr>
              <a:t>are changed from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Rindx </a:t>
            </a:r>
            <a:r>
              <a:rPr lang="en-US" sz="2000" smtClean="0">
                <a:latin typeface="Arial" charset="0"/>
                <a:cs typeface="Courier New" pitchFamily="49" charset="0"/>
              </a:rPr>
              <a:t>to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Maybe#(Rindx)</a:t>
            </a:r>
            <a:r>
              <a:rPr lang="en-US" sz="2000" smtClean="0">
                <a:latin typeface="Arial" charset="0"/>
                <a:cs typeface="Courier New" pitchFamily="49" charset="0"/>
              </a:rPr>
              <a:t> </a:t>
            </a:r>
            <a:endParaRPr lang="en-US" sz="2000" smtClean="0"/>
          </a:p>
        </p:txBody>
      </p:sp>
      <p:sp>
        <p:nvSpPr>
          <p:cNvPr id="2457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3074988"/>
            <a:ext cx="7697788" cy="28400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>
                <a:latin typeface="Courier New" pitchFamily="49" charset="0"/>
                <a:cs typeface="Courier New" pitchFamily="49" charset="0"/>
              </a:rPr>
              <a:t> Bool dataHazard(Maybe#(Rindx) src1,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       Maybe#(Rindx) src2,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       Maybe#(Rindx) dst);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>
                <a:latin typeface="Courier New" pitchFamily="49" charset="0"/>
                <a:cs typeface="Courier New" pitchFamily="49" charset="0"/>
              </a:rPr>
              <a:t> (isValid(dst) &amp;&amp;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(   (isValid(src1) &amp;&amp;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fromMaybe(dst) == fromMaybe(src1))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|| (isValid(src2) &amp;&amp;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fromMaybe(dst)== fromMaybe(src2))));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endfunction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11,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L24-</a:t>
            </a:r>
            <a:fld id="{4F9502F6-954B-46E9-AC05-33DEDF4CA0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37387</TotalTime>
  <Words>1671</Words>
  <Application>Microsoft Office PowerPoint</Application>
  <PresentationFormat>On-screen Show (4:3)</PresentationFormat>
  <Paragraphs>431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Blueprint</vt:lpstr>
      <vt:lpstr>Caches and in-order pipelines</vt:lpstr>
      <vt:lpstr>Multi-Stage SMIPS</vt:lpstr>
      <vt:lpstr>Multi-Stage  SMIPS</vt:lpstr>
      <vt:lpstr>Different architectures require different scheduling</vt:lpstr>
      <vt:lpstr>Design 1: Processor Rule ordering</vt:lpstr>
      <vt:lpstr>Scoreboard: Keeping track of instructions in execution</vt:lpstr>
      <vt:lpstr>Scoreboard</vt:lpstr>
      <vt:lpstr>Scoreboard cont</vt:lpstr>
      <vt:lpstr>Data Hazard</vt:lpstr>
      <vt:lpstr>Cache Interface</vt:lpstr>
      <vt:lpstr>Fetch rules</vt:lpstr>
      <vt:lpstr>  Decode rule</vt:lpstr>
      <vt:lpstr>  Execute rule</vt:lpstr>
      <vt:lpstr>  Data Memory rules</vt:lpstr>
      <vt:lpstr>  Commit rule</vt:lpstr>
      <vt:lpstr>Cache implementations</vt:lpstr>
      <vt:lpstr>Direct-mapped Blocking Cache  state declarations</vt:lpstr>
      <vt:lpstr>typedefs</vt:lpstr>
      <vt:lpstr>memory-side methods</vt:lpstr>
      <vt:lpstr>Blocking D-Cache   processor-side methods</vt:lpstr>
      <vt:lpstr>Blocking D-Cache   processor-side methods   cont.</vt:lpstr>
      <vt:lpstr>Blocking D-Cache Rules to process cache miss: cache-to-mem</vt:lpstr>
      <vt:lpstr>Blocking D-Cache Rules to process cache miss: mem-to-cache</vt:lpstr>
      <vt:lpstr>Hit and miss behaviors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1154</cp:revision>
  <cp:lastPrinted>1601-01-01T00:00:00Z</cp:lastPrinted>
  <dcterms:created xsi:type="dcterms:W3CDTF">2003-01-21T19:25:41Z</dcterms:created>
  <dcterms:modified xsi:type="dcterms:W3CDTF">2012-05-11T00:29:33Z</dcterms:modified>
</cp:coreProperties>
</file>